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70" r:id="rId3"/>
    <p:sldId id="311" r:id="rId4"/>
    <p:sldId id="375" r:id="rId5"/>
    <p:sldId id="304" r:id="rId6"/>
    <p:sldId id="271" r:id="rId7"/>
    <p:sldId id="318" r:id="rId8"/>
    <p:sldId id="261" r:id="rId9"/>
    <p:sldId id="373" r:id="rId10"/>
    <p:sldId id="372" r:id="rId11"/>
    <p:sldId id="262" r:id="rId12"/>
    <p:sldId id="317" r:id="rId13"/>
    <p:sldId id="370" r:id="rId14"/>
    <p:sldId id="258" r:id="rId15"/>
    <p:sldId id="257" r:id="rId16"/>
    <p:sldId id="319" r:id="rId17"/>
    <p:sldId id="340" r:id="rId18"/>
    <p:sldId id="341" r:id="rId19"/>
    <p:sldId id="342" r:id="rId20"/>
    <p:sldId id="343" r:id="rId21"/>
    <p:sldId id="376" r:id="rId22"/>
    <p:sldId id="323" r:id="rId23"/>
    <p:sldId id="325" r:id="rId24"/>
    <p:sldId id="377" r:id="rId25"/>
    <p:sldId id="326" r:id="rId26"/>
    <p:sldId id="327" r:id="rId27"/>
    <p:sldId id="385" r:id="rId28"/>
    <p:sldId id="378" r:id="rId29"/>
    <p:sldId id="324" r:id="rId30"/>
    <p:sldId id="379" r:id="rId31"/>
    <p:sldId id="320" r:id="rId32"/>
    <p:sldId id="344" r:id="rId33"/>
    <p:sldId id="345" r:id="rId34"/>
    <p:sldId id="346" r:id="rId35"/>
    <p:sldId id="347" r:id="rId36"/>
    <p:sldId id="348" r:id="rId37"/>
    <p:sldId id="349" r:id="rId38"/>
    <p:sldId id="351" r:id="rId39"/>
    <p:sldId id="328" r:id="rId40"/>
    <p:sldId id="329" r:id="rId41"/>
    <p:sldId id="380" r:id="rId42"/>
    <p:sldId id="381" r:id="rId43"/>
    <p:sldId id="382" r:id="rId44"/>
    <p:sldId id="383" r:id="rId45"/>
    <p:sldId id="384" r:id="rId46"/>
    <p:sldId id="330" r:id="rId47"/>
    <p:sldId id="386" r:id="rId48"/>
    <p:sldId id="387" r:id="rId49"/>
    <p:sldId id="388" r:id="rId50"/>
    <p:sldId id="399" r:id="rId51"/>
    <p:sldId id="400" r:id="rId52"/>
    <p:sldId id="398" r:id="rId53"/>
    <p:sldId id="416" r:id="rId54"/>
    <p:sldId id="321" r:id="rId55"/>
    <p:sldId id="392" r:id="rId56"/>
    <p:sldId id="350" r:id="rId57"/>
    <p:sldId id="393" r:id="rId58"/>
    <p:sldId id="360" r:id="rId59"/>
    <p:sldId id="361" r:id="rId60"/>
    <p:sldId id="395" r:id="rId61"/>
    <p:sldId id="397" r:id="rId62"/>
    <p:sldId id="357" r:id="rId63"/>
    <p:sldId id="352" r:id="rId64"/>
    <p:sldId id="353" r:id="rId65"/>
    <p:sldId id="354" r:id="rId66"/>
    <p:sldId id="417" r:id="rId67"/>
    <p:sldId id="331" r:id="rId68"/>
    <p:sldId id="332" r:id="rId69"/>
    <p:sldId id="389" r:id="rId70"/>
    <p:sldId id="390" r:id="rId71"/>
    <p:sldId id="402" r:id="rId72"/>
    <p:sldId id="391" r:id="rId73"/>
    <p:sldId id="404" r:id="rId74"/>
    <p:sldId id="405" r:id="rId75"/>
    <p:sldId id="403" r:id="rId76"/>
    <p:sldId id="406" r:id="rId77"/>
    <p:sldId id="411" r:id="rId78"/>
    <p:sldId id="412" r:id="rId79"/>
    <p:sldId id="322" r:id="rId80"/>
    <p:sldId id="394" r:id="rId81"/>
    <p:sldId id="358" r:id="rId82"/>
    <p:sldId id="362" r:id="rId83"/>
    <p:sldId id="359" r:id="rId84"/>
    <p:sldId id="366" r:id="rId85"/>
    <p:sldId id="407" r:id="rId86"/>
    <p:sldId id="335" r:id="rId87"/>
    <p:sldId id="408" r:id="rId88"/>
    <p:sldId id="368" r:id="rId89"/>
    <p:sldId id="409" r:id="rId90"/>
    <p:sldId id="337" r:id="rId91"/>
    <p:sldId id="338" r:id="rId92"/>
    <p:sldId id="339" r:id="rId93"/>
    <p:sldId id="413" r:id="rId94"/>
    <p:sldId id="414" r:id="rId95"/>
    <p:sldId id="415" r:id="rId96"/>
    <p:sldId id="302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1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me:</a:t>
            </a:r>
          </a:p>
          <a:p>
            <a:pPr marL="171450" indent="-171450">
              <a:buFontTx/>
              <a:buChar char="-"/>
            </a:pPr>
            <a:r>
              <a:rPr lang="en-US" dirty="0"/>
              <a:t>History: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</a:t>
            </a:r>
            <a:r>
              <a:rPr lang="en-US" baseline="0" dirty="0"/>
              <a:t> grew-up and studied in Costa Rica at UCR (EE)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baseline="0" dirty="0"/>
              <a:t>Management experience: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4 years as DSP manager at 2Wire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4 years running </a:t>
            </a:r>
            <a:r>
              <a:rPr lang="en-US" baseline="0" dirty="0" err="1"/>
              <a:t>Inband</a:t>
            </a:r>
            <a:r>
              <a:rPr lang="en-US" baseline="0" dirty="0"/>
              <a:t> Software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Master’s degree in Engineering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030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16/5/2019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ustinreese/craigslist-carstrucks-dat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am04.safelinks.protection.outlook.com/?url=https%3A%2F%2Ftexastechuniversity-my.sharepoint.com%2F%3Af%3A%2Fg%2Fpersonal%2Fjuan-carlos_rojas_ttu_edu%2FEnIMhPKH8N9Ovl3JjUaVnzcBDKE-yLAVPsZbD_7mKO7alg%3Fe%3Dculsuo&amp;data=02%7C01%7CJuan-Carlos.Rojas%40ttu.edu%7C870d61f59a6841b8a08b08d6d7a9ec5a%7C178a51bf8b2049ffb65556245d5c173c%7C0%7C0%7C636933522141802013&amp;sdata=vO4tqpsRl1ZZ84GyqNJITFstxXiUuD7nD7sp%2F1209nM%3D&amp;reserved=0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1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60B1-D836-48D8-9743-27DFBFF4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62D9-723C-4023-8E75-214F544DA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Dropbox file request link will be sent for each assignment</a:t>
            </a:r>
          </a:p>
          <a:p>
            <a:pPr lvl="1"/>
            <a:r>
              <a:rPr lang="en-US" dirty="0"/>
              <a:t>You will get it by e-mail</a:t>
            </a:r>
          </a:p>
          <a:p>
            <a:r>
              <a:rPr lang="en-US" dirty="0"/>
              <a:t>Please submit a single ZIP file with:</a:t>
            </a:r>
          </a:p>
          <a:p>
            <a:pPr lvl="1"/>
            <a:r>
              <a:rPr lang="en-US" dirty="0"/>
              <a:t>Your code</a:t>
            </a:r>
          </a:p>
          <a:p>
            <a:pPr lvl="1"/>
            <a:r>
              <a:rPr lang="en-US" dirty="0"/>
              <a:t>A brief report with your results </a:t>
            </a:r>
            <a:br>
              <a:rPr lang="en-US" dirty="0"/>
            </a:br>
            <a:r>
              <a:rPr lang="en-US" dirty="0"/>
              <a:t>(screen shots, console logs)</a:t>
            </a:r>
          </a:p>
          <a:p>
            <a:r>
              <a:rPr lang="en-US" dirty="0"/>
              <a:t>Do not submit the data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B39FC-B042-4EE1-A592-A809F5E9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38" y="2766750"/>
            <a:ext cx="4138362" cy="3545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90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Evaluation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Attendance: 	</a:t>
            </a:r>
            <a:r>
              <a:rPr lang="en-US" dirty="0">
                <a:solidFill>
                  <a:srgbClr val="0070C0"/>
                </a:solidFill>
              </a:rPr>
              <a:t>30%</a:t>
            </a:r>
          </a:p>
          <a:p>
            <a:pPr lvl="0"/>
            <a:r>
              <a:rPr lang="en-US" dirty="0"/>
              <a:t>7 </a:t>
            </a:r>
            <a:r>
              <a:rPr lang="en-US" dirty="0" err="1"/>
              <a:t>homeworks</a:t>
            </a:r>
            <a:r>
              <a:rPr lang="en-US" dirty="0"/>
              <a:t>: 	</a:t>
            </a:r>
            <a:r>
              <a:rPr lang="en-US" dirty="0">
                <a:solidFill>
                  <a:srgbClr val="0070C0"/>
                </a:solidFill>
              </a:rPr>
              <a:t>70%</a:t>
            </a:r>
          </a:p>
          <a:p>
            <a:pPr lvl="0"/>
            <a:r>
              <a:rPr lang="en-US" dirty="0"/>
              <a:t>Passing grade is 70</a:t>
            </a:r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38698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References</a:t>
            </a:r>
            <a:endParaRPr lang="es-C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7B425-3976-4CB8-8C21-533F0367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43" y="1953625"/>
            <a:ext cx="3145387" cy="404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69076-E1B2-4869-B33F-83D86995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3625"/>
            <a:ext cx="3361333" cy="4049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65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References</a:t>
            </a:r>
            <a:endParaRPr lang="es-C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60588-B858-4DFD-9B4B-13460B17F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257" y="1896718"/>
            <a:ext cx="3190917" cy="391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33472D-A442-47E7-802B-C44D72F4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286" y="1896718"/>
            <a:ext cx="3048128" cy="3910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799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349953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99029" cy="4351338"/>
          </a:xfrm>
        </p:spPr>
        <p:txBody>
          <a:bodyPr/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Overview</a:t>
            </a:r>
            <a:r>
              <a:rPr lang="es-CR" dirty="0"/>
              <a:t> </a:t>
            </a:r>
            <a:r>
              <a:rPr lang="es-CR" dirty="0" err="1"/>
              <a:t>of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endParaRPr lang="es-CR" dirty="0"/>
          </a:p>
          <a:p>
            <a:pPr lvl="1"/>
            <a:r>
              <a:rPr lang="es-CR" dirty="0"/>
              <a:t>AI </a:t>
            </a:r>
            <a:r>
              <a:rPr lang="es-CR" dirty="0" err="1"/>
              <a:t>approaches</a:t>
            </a:r>
            <a:r>
              <a:rPr lang="es-CR" dirty="0"/>
              <a:t> and </a:t>
            </a:r>
            <a:r>
              <a:rPr lang="es-CR" dirty="0" err="1"/>
              <a:t>methods</a:t>
            </a:r>
            <a:endParaRPr lang="es-CR" dirty="0"/>
          </a:p>
          <a:p>
            <a:pPr lvl="1"/>
            <a:r>
              <a:rPr lang="es-CR" dirty="0"/>
              <a:t>Machine </a:t>
            </a:r>
            <a:r>
              <a:rPr lang="es-CR" dirty="0" err="1"/>
              <a:t>learning</a:t>
            </a:r>
            <a:endParaRPr lang="es-CR" dirty="0"/>
          </a:p>
          <a:p>
            <a:pPr lvl="1"/>
            <a:r>
              <a:rPr lang="es-CR" dirty="0" err="1"/>
              <a:t>Supervised</a:t>
            </a:r>
            <a:r>
              <a:rPr lang="es-CR" dirty="0"/>
              <a:t> machine </a:t>
            </a:r>
            <a:r>
              <a:rPr lang="es-CR" dirty="0" err="1"/>
              <a:t>learning</a:t>
            </a:r>
            <a:endParaRPr lang="es-C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47AE9-7A7A-4E11-890A-DFFA4335BD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49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/>
              <a:t>Python </a:t>
            </a:r>
            <a:r>
              <a:rPr lang="es-CR" dirty="0" err="1"/>
              <a:t>basics</a:t>
            </a:r>
            <a:endParaRPr lang="es-CR" dirty="0"/>
          </a:p>
          <a:p>
            <a:pPr lvl="1"/>
            <a:r>
              <a:rPr lang="es-CR" dirty="0" err="1"/>
              <a:t>Plotting</a:t>
            </a:r>
            <a:endParaRPr lang="es-CR" dirty="0"/>
          </a:p>
          <a:p>
            <a:pPr lvl="1"/>
            <a:r>
              <a:rPr lang="es-CR" dirty="0" err="1"/>
              <a:t>NumPy</a:t>
            </a:r>
            <a:r>
              <a:rPr lang="es-CR" dirty="0"/>
              <a:t> </a:t>
            </a:r>
            <a:r>
              <a:rPr lang="es-CR" dirty="0" err="1"/>
              <a:t>arrays</a:t>
            </a:r>
            <a:endParaRPr lang="es-CR" dirty="0"/>
          </a:p>
          <a:p>
            <a:pPr lvl="1"/>
            <a:r>
              <a:rPr lang="es-CR" dirty="0"/>
              <a:t>Pandas </a:t>
            </a:r>
            <a:r>
              <a:rPr lang="es-CR" dirty="0" err="1"/>
              <a:t>dataframes</a:t>
            </a:r>
            <a:endParaRPr lang="es-CR" dirty="0"/>
          </a:p>
          <a:p>
            <a:pPr lvl="1"/>
            <a:r>
              <a:rPr lang="es-CR" dirty="0"/>
              <a:t>Data </a:t>
            </a:r>
            <a:r>
              <a:rPr lang="es-CR" dirty="0" err="1"/>
              <a:t>exploration</a:t>
            </a:r>
            <a:endParaRPr lang="es-CR" dirty="0"/>
          </a:p>
          <a:p>
            <a:pPr lvl="1"/>
            <a:r>
              <a:rPr lang="es-CR" dirty="0"/>
              <a:t>Linear </a:t>
            </a:r>
            <a:r>
              <a:rPr lang="es-CR" dirty="0" err="1"/>
              <a:t>regression</a:t>
            </a:r>
            <a:r>
              <a:rPr lang="es-CR" dirty="0"/>
              <a:t> </a:t>
            </a:r>
            <a:r>
              <a:rPr lang="es-CR" dirty="0" err="1"/>
              <a:t>with</a:t>
            </a:r>
            <a:r>
              <a:rPr lang="es-CR" dirty="0"/>
              <a:t> 1 variable</a:t>
            </a:r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20818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BEC4C-8BD7-488B-8645-E972CCEB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628E16-7179-4A76-B09E-E37C8FBCC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A way to make machines behave intelligently</a:t>
            </a:r>
          </a:p>
          <a:p>
            <a:r>
              <a:rPr lang="en-US" dirty="0"/>
              <a:t>Act Humanly</a:t>
            </a:r>
          </a:p>
          <a:p>
            <a:pPr lvl="1"/>
            <a:r>
              <a:rPr lang="en-US" dirty="0"/>
              <a:t>Understand the world and react in a way that is similar to how humans do it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Natural language processing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Knowledge representation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Automated reasoning</a:t>
            </a:r>
          </a:p>
          <a:p>
            <a:pPr lvl="1"/>
            <a:r>
              <a:rPr lang="en-US" dirty="0"/>
              <a:t>i.e. Chat-bots, Turing test</a:t>
            </a:r>
          </a:p>
          <a:p>
            <a:r>
              <a:rPr lang="en-US" dirty="0"/>
              <a:t>Act Rationally</a:t>
            </a:r>
          </a:p>
          <a:p>
            <a:pPr lvl="1"/>
            <a:r>
              <a:rPr lang="en-US" dirty="0"/>
              <a:t>Rational agents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Operate autonomously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Perceive environment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Adapt and pursue goals</a:t>
            </a:r>
          </a:p>
          <a:p>
            <a:pPr lvl="1"/>
            <a:r>
              <a:rPr lang="en-US" dirty="0"/>
              <a:t>i.e. Robots in Mars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D5EA3E7-61A4-46F0-A6D8-FD5458BF2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r="20424"/>
          <a:stretch/>
        </p:blipFill>
        <p:spPr bwMode="auto">
          <a:xfrm>
            <a:off x="6793846" y="3257328"/>
            <a:ext cx="3227926" cy="3053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26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C51F-39B0-4CE2-BF37-5EE50CB8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Artificial Intelligence?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894CA-DB7F-44F1-8E51-87BAEEE64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Humans have a limited capacity to process large amounts of data</a:t>
            </a:r>
          </a:p>
          <a:p>
            <a:pPr lvl="1"/>
            <a:r>
              <a:rPr lang="en-US" dirty="0"/>
              <a:t>Computers are better at this</a:t>
            </a:r>
          </a:p>
          <a:p>
            <a:r>
              <a:rPr lang="en-US" dirty="0"/>
              <a:t>The reaction time of computers can be faster</a:t>
            </a:r>
          </a:p>
          <a:p>
            <a:pPr lvl="1"/>
            <a:r>
              <a:rPr lang="en-US" dirty="0"/>
              <a:t>Some applications require very quick actions</a:t>
            </a:r>
          </a:p>
          <a:p>
            <a:pPr lvl="1"/>
            <a:r>
              <a:rPr lang="en-US" dirty="0"/>
              <a:t>i.e. autonomous driving, stock trading</a:t>
            </a:r>
          </a:p>
          <a:p>
            <a:pPr lvl="0"/>
            <a:r>
              <a:rPr lang="en-US" dirty="0"/>
              <a:t>Humans don´t enjoy repetitive tasks</a:t>
            </a:r>
          </a:p>
          <a:p>
            <a:pPr lvl="1"/>
            <a:r>
              <a:rPr lang="en-US" dirty="0"/>
              <a:t>Computers don´t mind</a:t>
            </a:r>
          </a:p>
        </p:txBody>
      </p:sp>
    </p:spTree>
    <p:extLst>
      <p:ext uri="{BB962C8B-B14F-4D97-AF65-F5344CB8AC3E}">
        <p14:creationId xmlns:p14="http://schemas.microsoft.com/office/powerpoint/2010/main" val="166290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AEECB0-6D09-4032-83F2-61A623F5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BFB90-E536-4D4E-B91D-24D1331E8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Applications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3C46-C93F-416A-A830-A5001FD64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932" y="2380102"/>
            <a:ext cx="10515600" cy="3281396"/>
          </a:xfrm>
        </p:spPr>
        <p:txBody>
          <a:bodyPr numCol="2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Spam identification</a:t>
            </a:r>
          </a:p>
          <a:p>
            <a:r>
              <a:rPr lang="en-US" dirty="0">
                <a:solidFill>
                  <a:srgbClr val="FF0000"/>
                </a:solidFill>
              </a:rPr>
              <a:t>Recommendation engines</a:t>
            </a:r>
          </a:p>
          <a:p>
            <a:r>
              <a:rPr lang="en-US" dirty="0">
                <a:solidFill>
                  <a:srgbClr val="FF0000"/>
                </a:solidFill>
              </a:rPr>
              <a:t>Speech recognition</a:t>
            </a:r>
          </a:p>
          <a:p>
            <a:r>
              <a:rPr lang="en-US" dirty="0">
                <a:solidFill>
                  <a:srgbClr val="FF0000"/>
                </a:solidFill>
              </a:rPr>
              <a:t>Natural language processing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Translation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Face recognition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Text character recognition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Stock market prediction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Credit risk estimation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Exploration of unknown environments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2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Introductions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19765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F23B-2F38-484B-AFD1-A21B6351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6C1-C8EF-442E-BA6E-A71992F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4930346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1960s:</a:t>
            </a:r>
          </a:p>
          <a:p>
            <a:pPr lvl="1"/>
            <a:r>
              <a:rPr lang="en-US" dirty="0"/>
              <a:t>Rule-based AI used in limited applications (playing Checkers, proving theorems) </a:t>
            </a:r>
          </a:p>
          <a:p>
            <a:pPr lvl="1"/>
            <a:r>
              <a:rPr lang="en-US" dirty="0"/>
              <a:t>Research on shallow neural networks (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pPr lvl="0"/>
            <a:r>
              <a:rPr lang="en-US" dirty="0"/>
              <a:t>1970s:</a:t>
            </a:r>
          </a:p>
          <a:p>
            <a:pPr lvl="1"/>
            <a:r>
              <a:rPr lang="en-US" dirty="0"/>
              <a:t>Machine learning used in optical character recognition (OCR) other specialized applications</a:t>
            </a:r>
          </a:p>
          <a:p>
            <a:pPr lvl="1"/>
            <a:r>
              <a:rPr lang="en-US" dirty="0"/>
              <a:t>Expert systems successfully predict molecular structures of mass spectrometer readings</a:t>
            </a:r>
          </a:p>
          <a:p>
            <a:r>
              <a:rPr lang="en-US" dirty="0"/>
              <a:t>1980s:</a:t>
            </a:r>
          </a:p>
          <a:p>
            <a:pPr lvl="1"/>
            <a:r>
              <a:rPr lang="en-US" dirty="0"/>
              <a:t>High commercial investment in rule-based expert systems</a:t>
            </a:r>
          </a:p>
          <a:p>
            <a:pPr lvl="1"/>
            <a:r>
              <a:rPr lang="en-US" dirty="0"/>
              <a:t>Machine learning used commercially for hand-written digit recognition (mail sorting)</a:t>
            </a:r>
          </a:p>
          <a:p>
            <a:pPr lvl="1"/>
            <a:r>
              <a:rPr lang="en-US" dirty="0"/>
              <a:t>Back-propagation algorithm for training of deep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9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F23B-2F38-484B-AFD1-A21B6351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866C1-C8EF-442E-BA6E-A71992FB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1027"/>
            <a:ext cx="10515600" cy="493034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 1990s: </a:t>
            </a:r>
          </a:p>
          <a:p>
            <a:pPr lvl="1"/>
            <a:r>
              <a:rPr lang="en-US" dirty="0"/>
              <a:t>Machine learning shows success in spam filters, takes off in popularity</a:t>
            </a:r>
          </a:p>
          <a:p>
            <a:pPr lvl="1"/>
            <a:r>
              <a:rPr lang="en-US" dirty="0"/>
              <a:t>IBM Deep Blue defeats Chess world champion Gary Kasparov</a:t>
            </a:r>
          </a:p>
          <a:p>
            <a:pPr lvl="1"/>
            <a:r>
              <a:rPr lang="en-US" dirty="0"/>
              <a:t>Research in support vector machine classifiers, general intelligent agents</a:t>
            </a:r>
          </a:p>
          <a:p>
            <a:r>
              <a:rPr lang="en-US" dirty="0"/>
              <a:t> 2000s:</a:t>
            </a:r>
          </a:p>
          <a:p>
            <a:pPr lvl="1"/>
            <a:r>
              <a:rPr lang="en-US" dirty="0"/>
              <a:t>Cloud enables storage of larger datasets and distributed processing</a:t>
            </a:r>
          </a:p>
          <a:p>
            <a:pPr lvl="1"/>
            <a:r>
              <a:rPr lang="en-US" dirty="0"/>
              <a:t>Breakthroughs in robotic vehicles, speech recognition, translation</a:t>
            </a:r>
          </a:p>
          <a:p>
            <a:pPr lvl="1"/>
            <a:r>
              <a:rPr lang="en-US" dirty="0"/>
              <a:t>Research in decision tree and random forest classifiers</a:t>
            </a:r>
          </a:p>
          <a:p>
            <a:r>
              <a:rPr lang="en-US" dirty="0"/>
              <a:t> 2010s:</a:t>
            </a:r>
          </a:p>
          <a:p>
            <a:pPr lvl="1"/>
            <a:r>
              <a:rPr lang="en-US" dirty="0"/>
              <a:t>Deep neural networks show breakthrough results for image classification</a:t>
            </a:r>
          </a:p>
          <a:p>
            <a:pPr lvl="1"/>
            <a:r>
              <a:rPr lang="en-US" dirty="0"/>
              <a:t>GPU acceleration of neural networks</a:t>
            </a:r>
          </a:p>
          <a:p>
            <a:pPr lvl="1"/>
            <a:r>
              <a:rPr lang="en-US" dirty="0"/>
              <a:t>Deep neural networks fuel commercial success in speech recognition, natural language processing, translation, etc.</a:t>
            </a:r>
          </a:p>
          <a:p>
            <a:pPr lvl="1"/>
            <a:r>
              <a:rPr lang="en-US" dirty="0"/>
              <a:t>Research in autonomous driving,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65825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Basics</a:t>
            </a:r>
          </a:p>
        </p:txBody>
      </p:sp>
    </p:spTree>
    <p:extLst>
      <p:ext uri="{BB962C8B-B14F-4D97-AF65-F5344CB8AC3E}">
        <p14:creationId xmlns:p14="http://schemas.microsoft.com/office/powerpoint/2010/main" val="415997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A604-7709-4F9A-9B47-4BD51312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Python Programs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5B140-F61B-45F8-946D-B80F862F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IDLE interactive shell</a:t>
            </a:r>
          </a:p>
          <a:p>
            <a:pPr lvl="1"/>
            <a:r>
              <a:rPr lang="en-US" dirty="0"/>
              <a:t>Can run instructions line-by-line</a:t>
            </a:r>
          </a:p>
          <a:p>
            <a:pPr lvl="1"/>
            <a:r>
              <a:rPr lang="en-US" dirty="0"/>
              <a:t>Results stay in the environment</a:t>
            </a:r>
          </a:p>
          <a:p>
            <a:pPr lvl="1"/>
            <a:r>
              <a:rPr lang="en-US" dirty="0"/>
              <a:t>Useful for quick tests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F0C8B-0FC0-45FD-A30E-9E42C4F8E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1659796"/>
            <a:ext cx="3448050" cy="19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825AF-17DD-4CE6-9950-E3E13ADD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459" y="4001294"/>
            <a:ext cx="6419850" cy="2066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12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96A604-7709-4F9A-9B47-4BD51312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Python Programs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05B140-F61B-45F8-946D-B80F862F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programs (scripts)</a:t>
            </a:r>
          </a:p>
          <a:p>
            <a:pPr lvl="1"/>
            <a:r>
              <a:rPr lang="en-US" dirty="0"/>
              <a:t>Text files with .</a:t>
            </a:r>
            <a:r>
              <a:rPr lang="en-US" dirty="0" err="1"/>
              <a:t>py</a:t>
            </a:r>
            <a:r>
              <a:rPr lang="en-US" dirty="0"/>
              <a:t> extensions</a:t>
            </a:r>
          </a:p>
          <a:p>
            <a:pPr lvl="1"/>
            <a:r>
              <a:rPr lang="en-US" dirty="0"/>
              <a:t>Can be created and edited with IDLE (File -&gt; New File)</a:t>
            </a:r>
          </a:p>
          <a:p>
            <a:pPr lvl="1"/>
            <a:r>
              <a:rPr lang="en-US" dirty="0"/>
              <a:t>Can be run from IDLE (Run –&gt; Run Module)</a:t>
            </a:r>
          </a:p>
          <a:p>
            <a:pPr lvl="2"/>
            <a:r>
              <a:rPr lang="en-US" dirty="0"/>
              <a:t>Results show up in the Shell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472C9-0881-4EAB-83C7-D8BA83A2E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02" y="4001294"/>
            <a:ext cx="640080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F1D3B-A7A5-4F97-A144-F2C93FB7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12" y="4570605"/>
            <a:ext cx="6391275" cy="1819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959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7DBD-6278-409D-9DE2-091C2287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4CD7C-83F9-4900-A958-37A5353C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loops iterate as long as a condition is met: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loops iterate over a group of items</a:t>
            </a:r>
          </a:p>
          <a:p>
            <a:pPr lvl="1"/>
            <a:r>
              <a:rPr lang="en-US" dirty="0"/>
              <a:t>Using range(n) is a useful way to create a sequence of numbers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88531-1E89-47D9-ACD5-8C3842FD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43" y="2237860"/>
            <a:ext cx="1819275" cy="1047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08634-EB4F-4402-B30A-3B8AC112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171" y="3118794"/>
            <a:ext cx="657225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8FA63A-0156-4892-A648-5C5C4324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843" y="4646011"/>
            <a:ext cx="2238375" cy="581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393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01CD-D535-44DE-A554-953AC9AF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EF4B7-D647-49FF-B281-451DA0B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Lists are a built-in type in Python</a:t>
            </a:r>
          </a:p>
          <a:p>
            <a:r>
              <a:rPr lang="en-US" sz="2400" dirty="0"/>
              <a:t>Can store any kind of object (numbers, strings, etc.)</a:t>
            </a:r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 </a:t>
            </a:r>
            <a:r>
              <a:rPr lang="en-US" sz="2400" dirty="0"/>
              <a:t>to create an empty list</a:t>
            </a:r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mylist.append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2400" dirty="0"/>
              <a:t>to add x to </a:t>
            </a:r>
            <a:r>
              <a:rPr lang="en-US" sz="2400" dirty="0" err="1"/>
              <a:t>mylist</a:t>
            </a:r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2400" dirty="0"/>
              <a:t>to read the list at index </a:t>
            </a:r>
            <a:r>
              <a:rPr lang="en-US" sz="2400" dirty="0" err="1"/>
              <a:t>i</a:t>
            </a:r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 </a:t>
            </a:r>
            <a:r>
              <a:rPr lang="en-US" sz="2400" dirty="0"/>
              <a:t>to update the value at index </a:t>
            </a:r>
            <a:r>
              <a:rPr lang="en-US" sz="2400" dirty="0" err="1"/>
              <a:t>i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74AA3-D68E-4EBE-AB1F-C735FFC8E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3" y="4749800"/>
            <a:ext cx="1971675" cy="1743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982A3-93DF-4477-A60A-A6BCC894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02262"/>
            <a:ext cx="269557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247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9B38-DAD2-420E-8FF1-02EB46A6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1C37-BF28-483F-B479-6C03E5D48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key-value  pairs</a:t>
            </a:r>
          </a:p>
          <a:p>
            <a:r>
              <a:rPr lang="en-US" dirty="0"/>
              <a:t>They key is the identifier, the value can be any type, even lists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 </a:t>
            </a:r>
            <a:r>
              <a:rPr lang="en-US" dirty="0"/>
              <a:t>to create an empty dictionary</a:t>
            </a:r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mydict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[k] = v </a:t>
            </a:r>
            <a:r>
              <a:rPr lang="en-US" dirty="0"/>
              <a:t>to add an element with key </a:t>
            </a:r>
            <a:r>
              <a:rPr lang="en-US" i="1" dirty="0"/>
              <a:t>k</a:t>
            </a:r>
            <a:r>
              <a:rPr lang="en-US" dirty="0"/>
              <a:t> and value </a:t>
            </a:r>
            <a:r>
              <a:rPr lang="en-US" i="1" dirty="0"/>
              <a:t>v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67ECF-6F7A-4AB7-AFD2-F4DC73DB9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04" y="4312636"/>
            <a:ext cx="2628900" cy="1247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5AE289-D3A8-43EA-A9F7-85F048D3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54" y="4798410"/>
            <a:ext cx="4667250" cy="27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030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D182B-AB22-425C-B246-73204B5C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71BE7-8777-4BD3-93BF-6C2D9076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Python program that:</a:t>
            </a:r>
          </a:p>
          <a:p>
            <a:pPr lvl="1"/>
            <a:r>
              <a:rPr lang="en-US" dirty="0"/>
              <a:t>Creates a list </a:t>
            </a:r>
            <a:r>
              <a:rPr lang="en-US" i="1" dirty="0"/>
              <a:t>x</a:t>
            </a:r>
            <a:r>
              <a:rPr lang="en-US" dirty="0"/>
              <a:t> with values between 0 and 100</a:t>
            </a:r>
            <a:endParaRPr lang="en-US" i="1" dirty="0"/>
          </a:p>
          <a:p>
            <a:pPr lvl="1"/>
            <a:r>
              <a:rPr lang="en-US" dirty="0"/>
              <a:t>Creates a list </a:t>
            </a:r>
            <a:r>
              <a:rPr lang="en-US" i="1" dirty="0"/>
              <a:t>y</a:t>
            </a:r>
            <a:r>
              <a:rPr lang="en-US" dirty="0"/>
              <a:t> with values derived from x like this:</a:t>
            </a:r>
          </a:p>
          <a:p>
            <a:pPr marL="914400" lvl="2" indent="0">
              <a:buNone/>
            </a:pPr>
            <a:r>
              <a:rPr lang="en-US" i="1" dirty="0"/>
              <a:t>		y[</a:t>
            </a:r>
            <a:r>
              <a:rPr lang="en-US" i="1" dirty="0" err="1"/>
              <a:t>i</a:t>
            </a:r>
            <a:r>
              <a:rPr lang="en-US" i="1" dirty="0"/>
              <a:t>] = x[</a:t>
            </a:r>
            <a:r>
              <a:rPr lang="en-US" i="1" dirty="0" err="1"/>
              <a:t>i</a:t>
            </a:r>
            <a:r>
              <a:rPr lang="en-US" i="1" dirty="0"/>
              <a:t>] * 3 + 5</a:t>
            </a:r>
          </a:p>
          <a:p>
            <a:pPr lvl="1"/>
            <a:r>
              <a:rPr lang="en-US" dirty="0"/>
              <a:t>Prints </a:t>
            </a:r>
            <a:r>
              <a:rPr lang="en-US" i="1" dirty="0"/>
              <a:t>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DD3B6-326B-40C8-AA64-D760836A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16" y="4556940"/>
            <a:ext cx="8448675" cy="1228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49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BC5066-253E-47C5-88D8-CD8B8480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Matplotlib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069762-8D4E-48B0-82E1-813079BE5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plotting library inspired by </a:t>
            </a:r>
            <a:r>
              <a:rPr lang="en-US" dirty="0" err="1"/>
              <a:t>Matlab</a:t>
            </a:r>
            <a:endParaRPr lang="en-US" dirty="0"/>
          </a:p>
          <a:p>
            <a:r>
              <a:rPr lang="en-US" dirty="0"/>
              <a:t>Scatter (XY) plots: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DF8E4-D8D6-4F7E-AAA9-15E48430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87" y="6133714"/>
            <a:ext cx="195262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AD974-4888-45E6-B367-C80B62D8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48" y="2811161"/>
            <a:ext cx="3631435" cy="3088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6C8573-48F8-429F-9C6D-2444731BA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223" y="3130121"/>
            <a:ext cx="3457575" cy="222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0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330584F7-09FF-49CC-B7B4-4D43E9352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4000" dirty="0">
                <a:solidFill>
                  <a:schemeClr val="tx1"/>
                </a:solidFill>
                <a:latin typeface="+mj-lt"/>
              </a:rPr>
              <a:t>Juan Carlos Rojas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8779" y="1585827"/>
            <a:ext cx="8468842" cy="4351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295" y="3907152"/>
            <a:ext cx="882657" cy="934456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456" y="2319468"/>
            <a:ext cx="1186760" cy="1190131"/>
          </a:xfrm>
          <a:prstGeom prst="rect">
            <a:avLst/>
          </a:prstGeom>
          <a:solidFill>
            <a:schemeClr val="bg1"/>
          </a:solidFill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8599" y="519658"/>
            <a:ext cx="1319603" cy="1237978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495" y="1730493"/>
            <a:ext cx="1667933" cy="49962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7562" y="3076092"/>
            <a:ext cx="940664" cy="617833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865" y="4051708"/>
            <a:ext cx="1479551" cy="480032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2916" y="1885920"/>
            <a:ext cx="1791969" cy="82106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818" y="5034572"/>
            <a:ext cx="2175719" cy="821026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Curved Right Arrow 22"/>
          <p:cNvSpPr/>
          <p:nvPr/>
        </p:nvSpPr>
        <p:spPr>
          <a:xfrm rot="11905765">
            <a:off x="7559330" y="2901323"/>
            <a:ext cx="1009320" cy="2633629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 rot="4997942">
            <a:off x="5586547" y="726813"/>
            <a:ext cx="1009320" cy="3638411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rot="18487967">
            <a:off x="4978804" y="3207063"/>
            <a:ext cx="1049577" cy="3480677"/>
          </a:xfrm>
          <a:prstGeom prst="curvedRightArrow">
            <a:avLst>
              <a:gd name="adj1" fmla="val 16808"/>
              <a:gd name="adj2" fmla="val 50000"/>
              <a:gd name="adj3" fmla="val 2500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5121" y="5231307"/>
            <a:ext cx="1438349" cy="960612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25" y="4077975"/>
            <a:ext cx="907529" cy="907529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02" y="6129107"/>
            <a:ext cx="1450791" cy="2422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3" b="25040"/>
          <a:stretch/>
        </p:blipFill>
        <p:spPr>
          <a:xfrm>
            <a:off x="810784" y="6002015"/>
            <a:ext cx="1055911" cy="4191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25555"/>
          <a:stretch/>
        </p:blipFill>
        <p:spPr>
          <a:xfrm>
            <a:off x="2132349" y="3410165"/>
            <a:ext cx="1064024" cy="520190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29" y="5607476"/>
            <a:ext cx="771530" cy="742983"/>
          </a:xfrm>
          <a:prstGeom prst="rect">
            <a:avLst/>
          </a:prstGeom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745" y="5698162"/>
            <a:ext cx="1875703" cy="485045"/>
          </a:xfrm>
          <a:prstGeom prst="rect">
            <a:avLst/>
          </a:prstGeom>
          <a:solidFill>
            <a:schemeClr val="bg1"/>
          </a:solidFill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isometricTopUp">
              <a:rot lat="19200000" lon="19200000" rev="240000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0949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2893-93F5-44A1-97B7-193C1BEFD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F8D2D-2F9E-4310-84F7-9AB5AE376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81335" cy="4351338"/>
          </a:xfrm>
        </p:spPr>
        <p:txBody>
          <a:bodyPr>
            <a:normAutofit fontScale="92500"/>
          </a:bodyPr>
          <a:lstStyle/>
          <a:p>
            <a:pPr marL="514350" lvl="0" indent="-514350">
              <a:buFont typeface="+mj-lt"/>
              <a:buAutoNum type="alphaLcParenR"/>
            </a:pPr>
            <a:r>
              <a:rPr lang="es-MX" dirty="0" err="1"/>
              <a:t>Create</a:t>
            </a:r>
            <a:r>
              <a:rPr lang="es-MX" dirty="0"/>
              <a:t> a Python </a:t>
            </a:r>
            <a:r>
              <a:rPr lang="es-MX" dirty="0" err="1"/>
              <a:t>program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plots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i="1" dirty="0"/>
              <a:t>y = 3x + 5</a:t>
            </a:r>
            <a:r>
              <a:rPr lang="es-MX" dirty="0"/>
              <a:t>, </a:t>
            </a:r>
            <a:r>
              <a:rPr lang="es-MX" dirty="0" err="1"/>
              <a:t>for</a:t>
            </a:r>
            <a:r>
              <a:rPr lang="es-MX" dirty="0"/>
              <a:t> a </a:t>
            </a:r>
            <a:r>
              <a:rPr lang="es-MX" dirty="0" err="1"/>
              <a:t>range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values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i="1" dirty="0"/>
              <a:t>x</a:t>
            </a:r>
            <a:r>
              <a:rPr lang="es-MX" dirty="0"/>
              <a:t> in [-10, +10].</a:t>
            </a:r>
            <a:endParaRPr lang="en-US" dirty="0"/>
          </a:p>
          <a:p>
            <a:pPr marL="514350" indent="-514350">
              <a:buFont typeface="+mj-lt"/>
              <a:buAutoNum type="alphaLcParenR"/>
            </a:pPr>
            <a:endParaRPr lang="en-US" dirty="0"/>
          </a:p>
          <a:p>
            <a:pPr marL="514350" lvl="0" indent="-514350">
              <a:buFont typeface="+mj-lt"/>
              <a:buAutoNum type="alphaLcParenR"/>
            </a:pPr>
            <a:r>
              <a:rPr lang="en-US" dirty="0"/>
              <a:t>Repeat part a), but his time add a random value of +/-5 to each value of y.  Plot the values in an x-y plot (a scatter plot).</a:t>
            </a:r>
          </a:p>
          <a:p>
            <a:pPr marL="514350" lvl="0" indent="-514350">
              <a:buFont typeface="+mj-lt"/>
              <a:buAutoNum type="alphaLcParenR"/>
            </a:pPr>
            <a:endParaRPr lang="en-US" dirty="0"/>
          </a:p>
          <a:p>
            <a:pPr marL="514350" lvl="0" indent="-514350">
              <a:buFont typeface="+mj-lt"/>
              <a:buAutoNum type="alphaLcParenR"/>
            </a:pPr>
            <a:r>
              <a:rPr lang="es-MX" dirty="0"/>
              <a:t>Combine a) and b)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scatter</a:t>
            </a:r>
            <a:r>
              <a:rPr lang="es-MX" dirty="0"/>
              <a:t> </a:t>
            </a:r>
            <a:r>
              <a:rPr lang="es-MX" dirty="0" err="1"/>
              <a:t>plot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trend</a:t>
            </a:r>
            <a:r>
              <a:rPr lang="es-MX" dirty="0"/>
              <a:t> line </a:t>
            </a:r>
            <a:r>
              <a:rPr lang="es-MX" dirty="0" err="1"/>
              <a:t>on</a:t>
            </a:r>
            <a:r>
              <a:rPr lang="es-MX" dirty="0"/>
              <a:t> top.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514350" lvl="0" indent="-514350">
              <a:buFont typeface="+mj-lt"/>
              <a:buAutoNum type="alphaLcParenR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7C32A-4DE3-4480-8076-132FFE4A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38" y="3134240"/>
            <a:ext cx="4332262" cy="33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6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Approaches and Methods</a:t>
            </a:r>
          </a:p>
        </p:txBody>
      </p:sp>
    </p:spTree>
    <p:extLst>
      <p:ext uri="{BB962C8B-B14F-4D97-AF65-F5344CB8AC3E}">
        <p14:creationId xmlns:p14="http://schemas.microsoft.com/office/powerpoint/2010/main" val="1698674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D7D7-ABEE-4786-AC42-B86F2D4A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Approaches to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CEA5-4D4D-4614-A551-411CCB35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Rules-based</a:t>
            </a:r>
          </a:p>
          <a:p>
            <a:pPr lvl="0"/>
            <a:r>
              <a:rPr lang="en-US" dirty="0"/>
              <a:t>Exhaustive search</a:t>
            </a:r>
          </a:p>
          <a:p>
            <a:pPr lvl="0"/>
            <a:r>
              <a:rPr lang="en-US" dirty="0"/>
              <a:t>Heuristics</a:t>
            </a:r>
          </a:p>
          <a:p>
            <a:pPr lvl="0"/>
            <a:r>
              <a:rPr lang="en-US" dirty="0"/>
              <a:t>Genetic algorithms</a:t>
            </a:r>
          </a:p>
          <a:p>
            <a:pPr lvl="0"/>
            <a:r>
              <a:rPr lang="en-US" dirty="0"/>
              <a:t>Expert systems</a:t>
            </a:r>
          </a:p>
          <a:p>
            <a:r>
              <a:rPr lang="en-US" dirty="0"/>
              <a:t>Rational agents</a:t>
            </a:r>
          </a:p>
          <a:p>
            <a:pPr lvl="0"/>
            <a:r>
              <a:rPr lang="en-US" dirty="0"/>
              <a:t>Machine learning</a:t>
            </a:r>
          </a:p>
        </p:txBody>
      </p:sp>
      <p:pic>
        <p:nvPicPr>
          <p:cNvPr id="3074" name="Picture 2" descr="Image result for approach algorithm">
            <a:extLst>
              <a:ext uri="{FF2B5EF4-FFF2-40B4-BE49-F238E27FC236}">
                <a16:creationId xmlns:a16="http://schemas.microsoft.com/office/drawing/2014/main" id="{595018A8-6483-4085-9EBB-DC1BB6F88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85" y="2009394"/>
            <a:ext cx="5861221" cy="398379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9724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77F-97A4-40CF-B4EE-3770AC151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Rules-Based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8EA0-6525-4D6A-9359-0F9A3BF41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6259"/>
            <a:ext cx="10515600" cy="3050704"/>
          </a:xfrm>
        </p:spPr>
        <p:txBody>
          <a:bodyPr>
            <a:normAutofit/>
          </a:bodyPr>
          <a:lstStyle/>
          <a:p>
            <a:r>
              <a:rPr lang="en-US" dirty="0"/>
              <a:t>For problems that can be described by a set of logic rules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Proving theorems</a:t>
            </a:r>
          </a:p>
          <a:p>
            <a:pPr lvl="1"/>
            <a:r>
              <a:rPr lang="en-US" dirty="0"/>
              <a:t>Simple games</a:t>
            </a:r>
          </a:p>
          <a:p>
            <a:r>
              <a:rPr lang="en-US" dirty="0"/>
              <a:t>Rules are programmed (by a human)</a:t>
            </a:r>
          </a:p>
          <a:p>
            <a:r>
              <a:rPr lang="en-US" dirty="0"/>
              <a:t>The computer simply follows the rules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7EED87-C73C-49FB-B3B3-731A338418DB}"/>
              </a:ext>
            </a:extLst>
          </p:cNvPr>
          <p:cNvGrpSpPr/>
          <p:nvPr/>
        </p:nvGrpSpPr>
        <p:grpSpPr>
          <a:xfrm>
            <a:off x="2864840" y="1549647"/>
            <a:ext cx="6462320" cy="1402202"/>
            <a:chOff x="2494137" y="4185996"/>
            <a:chExt cx="6462320" cy="14022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DF5E04B-4A78-49FF-9329-2BD78ACC8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4137" y="4185996"/>
              <a:ext cx="6462320" cy="140220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E012E7-71F2-403F-AE8C-B14979448C3D}"/>
                </a:ext>
              </a:extLst>
            </p:cNvPr>
            <p:cNvSpPr txBox="1"/>
            <p:nvPr/>
          </p:nvSpPr>
          <p:spPr>
            <a:xfrm>
              <a:off x="4491746" y="4486987"/>
              <a:ext cx="2211860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A.I.</a:t>
              </a:r>
            </a:p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1169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749F-6B49-4ACD-BC0E-50BC99ED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Exhaustive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C1A3-0AEA-4F61-9279-23EEA17B7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8914" cy="4351338"/>
          </a:xfrm>
        </p:spPr>
        <p:txBody>
          <a:bodyPr/>
          <a:lstStyle/>
          <a:p>
            <a:r>
              <a:rPr lang="en-US" dirty="0"/>
              <a:t>Brute-force approach</a:t>
            </a:r>
          </a:p>
          <a:p>
            <a:pPr lvl="1"/>
            <a:r>
              <a:rPr lang="en-US" dirty="0"/>
              <a:t>Examine as many possibilities and pick the best</a:t>
            </a:r>
          </a:p>
          <a:p>
            <a:r>
              <a:rPr lang="en-US" dirty="0"/>
              <a:t>Requires efficient search algorithms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Chess</a:t>
            </a:r>
          </a:p>
          <a:p>
            <a:pPr lvl="1"/>
            <a:r>
              <a:rPr lang="en-US" dirty="0"/>
              <a:t>Web search</a:t>
            </a:r>
          </a:p>
          <a:p>
            <a:endParaRPr lang="en-US" dirty="0"/>
          </a:p>
        </p:txBody>
      </p:sp>
      <p:pic>
        <p:nvPicPr>
          <p:cNvPr id="2050" name="Picture 2" descr="https://upload.wikimedia.org/wikipedia/commons/b/be/Deep_Blue.jpg">
            <a:extLst>
              <a:ext uri="{FF2B5EF4-FFF2-40B4-BE49-F238E27FC236}">
                <a16:creationId xmlns:a16="http://schemas.microsoft.com/office/drawing/2014/main" id="{E9E927BD-31E1-45D5-B372-552700DC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870" y="1825625"/>
            <a:ext cx="2889422" cy="4341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6/6f/Kasparov_Magath_1985_Hamburg-2.png">
            <a:extLst>
              <a:ext uri="{FF2B5EF4-FFF2-40B4-BE49-F238E27FC236}">
                <a16:creationId xmlns:a16="http://schemas.microsoft.com/office/drawing/2014/main" id="{ADFC4C9F-3B8C-4A7C-A332-F21D81A0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659" y="3774389"/>
            <a:ext cx="3509319" cy="26319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5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F747-4A6C-4CC4-8CC3-41F39853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863-6AC0-4C2F-8563-A3378D3C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83197"/>
          </a:xfrm>
        </p:spPr>
        <p:txBody>
          <a:bodyPr/>
          <a:lstStyle/>
          <a:p>
            <a:r>
              <a:rPr lang="en-US" dirty="0"/>
              <a:t>Techniques provided by humans that appear to work well</a:t>
            </a:r>
          </a:p>
          <a:p>
            <a:pPr lvl="1"/>
            <a:r>
              <a:rPr lang="en-US" dirty="0"/>
              <a:t>Educated guesses</a:t>
            </a:r>
          </a:p>
          <a:p>
            <a:pPr lvl="1"/>
            <a:r>
              <a:rPr lang="en-US" dirty="0"/>
              <a:t>Not guaranteed to be optimal</a:t>
            </a:r>
          </a:p>
          <a:p>
            <a:r>
              <a:rPr lang="en-US" dirty="0"/>
              <a:t>Appropriate when exhaustive search is not feasible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Virus detection</a:t>
            </a:r>
          </a:p>
          <a:p>
            <a:pPr lvl="1"/>
            <a:r>
              <a:rPr lang="en-US" dirty="0"/>
              <a:t>Relevance rankings in search results</a:t>
            </a:r>
          </a:p>
          <a:p>
            <a:endParaRPr lang="en-US" dirty="0"/>
          </a:p>
        </p:txBody>
      </p:sp>
      <p:pic>
        <p:nvPicPr>
          <p:cNvPr id="4098" name="Picture 2" descr="Image result for educated guess">
            <a:extLst>
              <a:ext uri="{FF2B5EF4-FFF2-40B4-BE49-F238E27FC236}">
                <a16:creationId xmlns:a16="http://schemas.microsoft.com/office/drawing/2014/main" id="{22068B33-79B6-4E9E-89AC-1935EC03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10" y="363537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939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genetic algorithm">
            <a:extLst>
              <a:ext uri="{FF2B5EF4-FFF2-40B4-BE49-F238E27FC236}">
                <a16:creationId xmlns:a16="http://schemas.microsoft.com/office/drawing/2014/main" id="{08C50E99-B407-4A46-A83B-7E6F29D0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43" y="123567"/>
            <a:ext cx="2711707" cy="271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F5993-8A0A-4928-9EBB-0680B2EBE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108" y="365125"/>
            <a:ext cx="7955692" cy="1325563"/>
          </a:xfrm>
        </p:spPr>
        <p:txBody>
          <a:bodyPr/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1C9A5-B1B7-4249-9A7B-C02626F1B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265"/>
            <a:ext cx="10515600" cy="3223698"/>
          </a:xfrm>
        </p:spPr>
        <p:txBody>
          <a:bodyPr/>
          <a:lstStyle/>
          <a:p>
            <a:r>
              <a:rPr lang="en-US" dirty="0"/>
              <a:t>Useful when full search is not feasible</a:t>
            </a:r>
          </a:p>
          <a:p>
            <a:r>
              <a:rPr lang="en-US" dirty="0"/>
              <a:t>Allows getting out of local optima in heuristic search</a:t>
            </a:r>
          </a:p>
          <a:p>
            <a:r>
              <a:rPr lang="en-US" dirty="0"/>
              <a:t>Create random variations of previous solutions and selecting the best</a:t>
            </a:r>
          </a:p>
          <a:p>
            <a:pPr lvl="1"/>
            <a:r>
              <a:rPr lang="en-US" dirty="0"/>
              <a:t>Akin to survival of the fittest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Resource schedulers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7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expert system">
            <a:extLst>
              <a:ext uri="{FF2B5EF4-FFF2-40B4-BE49-F238E27FC236}">
                <a16:creationId xmlns:a16="http://schemas.microsoft.com/office/drawing/2014/main" id="{3EF91791-4285-4A57-B232-155F88DAA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70" y="2534379"/>
            <a:ext cx="4077730" cy="27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2F969-D5DC-4CB8-883C-34B451AE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34784-B3CF-4CDA-9927-5C0DF195D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Relies on a stored knowledge base</a:t>
            </a:r>
          </a:p>
          <a:p>
            <a:pPr lvl="1"/>
            <a:r>
              <a:rPr lang="en-US" dirty="0"/>
              <a:t>Facts</a:t>
            </a:r>
          </a:p>
          <a:p>
            <a:pPr lvl="1"/>
            <a:r>
              <a:rPr lang="en-US" dirty="0"/>
              <a:t>Heuristic rules</a:t>
            </a:r>
          </a:p>
          <a:p>
            <a:r>
              <a:rPr lang="en-US" dirty="0"/>
              <a:t>Uses an Inference Engine to solve new problems</a:t>
            </a:r>
          </a:p>
          <a:p>
            <a:pPr lvl="1"/>
            <a:r>
              <a:rPr lang="en-US" dirty="0"/>
              <a:t>Based on if-then-else rules</a:t>
            </a:r>
          </a:p>
          <a:p>
            <a:r>
              <a:rPr lang="en-US" dirty="0"/>
              <a:t>Focused on a specific purpose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Medical diagnostics</a:t>
            </a:r>
          </a:p>
          <a:p>
            <a:pPr lvl="1"/>
            <a:r>
              <a:rPr lang="en-US" dirty="0"/>
              <a:t>Technical support</a:t>
            </a:r>
          </a:p>
          <a:p>
            <a:r>
              <a:rPr lang="en-US" dirty="0"/>
              <a:t>Gained commercial success in 1980s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8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D04A-12BD-466F-AB6C-36790480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63030-16F3-4E5B-B8EA-73539B10E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02485" cy="4351338"/>
          </a:xfrm>
        </p:spPr>
        <p:txBody>
          <a:bodyPr/>
          <a:lstStyle/>
          <a:p>
            <a:pPr lvl="0"/>
            <a:r>
              <a:rPr lang="en-US" dirty="0"/>
              <a:t>Inspired by Economics theories of behavior</a:t>
            </a:r>
          </a:p>
          <a:p>
            <a:pPr lvl="0"/>
            <a:r>
              <a:rPr lang="en-US" dirty="0"/>
              <a:t>Seek to achieve goals under uncertain conditions</a:t>
            </a:r>
          </a:p>
          <a:p>
            <a:pPr lvl="0"/>
            <a:r>
              <a:rPr lang="en-US" dirty="0"/>
              <a:t>Maximizes metrics of benefit </a:t>
            </a:r>
          </a:p>
          <a:p>
            <a:pPr lvl="1"/>
            <a:r>
              <a:rPr lang="en-US" dirty="0"/>
              <a:t>How close it gets to achieve its goals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Robots exploring an unknown environment</a:t>
            </a:r>
          </a:p>
          <a:p>
            <a:endParaRPr lang="en-US" dirty="0"/>
          </a:p>
        </p:txBody>
      </p:sp>
      <p:pic>
        <p:nvPicPr>
          <p:cNvPr id="7170" name="Picture 2" descr="Capture d_eÌcran 2017-06-06 aÌ 13.50.22">
            <a:extLst>
              <a:ext uri="{FF2B5EF4-FFF2-40B4-BE49-F238E27FC236}">
                <a16:creationId xmlns:a16="http://schemas.microsoft.com/office/drawing/2014/main" id="{1C083106-8705-4C45-A880-A30BBAFA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39" y="3243263"/>
            <a:ext cx="26479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70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&amp; Pandas</a:t>
            </a:r>
          </a:p>
        </p:txBody>
      </p:sp>
    </p:spTree>
    <p:extLst>
      <p:ext uri="{BB962C8B-B14F-4D97-AF65-F5344CB8AC3E}">
        <p14:creationId xmlns:p14="http://schemas.microsoft.com/office/powerpoint/2010/main" val="3430171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628-092F-4C5A-A9BF-6465F3540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Assistant: Edward Sánchez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85BFB-49EC-4A2B-A5EE-78EC578EF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  <a:p>
            <a:r>
              <a:rPr lang="en-US" dirty="0"/>
              <a:t>Assisting during practices</a:t>
            </a:r>
          </a:p>
          <a:p>
            <a:r>
              <a:rPr lang="en-US" dirty="0"/>
              <a:t>Grading </a:t>
            </a:r>
            <a:r>
              <a:rPr lang="en-US" dirty="0" err="1"/>
              <a:t>homeworks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26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3E22E6-C64C-4CBA-9BBC-9C69E7B5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0E1370-EEA6-4B8E-B0C4-9C8D3D52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4333"/>
            <a:ext cx="10515600" cy="3432629"/>
          </a:xfrm>
        </p:spPr>
        <p:txBody>
          <a:bodyPr/>
          <a:lstStyle/>
          <a:p>
            <a:r>
              <a:rPr lang="en-US" dirty="0"/>
              <a:t>A library to manipulate arrays (matrices and vectors)</a:t>
            </a:r>
          </a:p>
          <a:p>
            <a:r>
              <a:rPr lang="en-US" dirty="0"/>
              <a:t>Uses objects of class </a:t>
            </a:r>
            <a:r>
              <a:rPr lang="en-US" i="1" dirty="0" err="1"/>
              <a:t>ndarray</a:t>
            </a:r>
            <a:r>
              <a:rPr lang="en-US" dirty="0"/>
              <a:t> </a:t>
            </a:r>
          </a:p>
          <a:p>
            <a:r>
              <a:rPr lang="en-US" dirty="0"/>
              <a:t>To create arrays: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np.array</a:t>
            </a:r>
            <a:r>
              <a:rPr lang="en-US" b="1" dirty="0"/>
              <a:t>() </a:t>
            </a:r>
            <a:r>
              <a:rPr lang="en-US" dirty="0"/>
              <a:t>to convert from regular Python lists</a:t>
            </a:r>
          </a:p>
          <a:p>
            <a:pPr lvl="1"/>
            <a:r>
              <a:rPr lang="en-US" dirty="0"/>
              <a:t>Use </a:t>
            </a:r>
            <a:r>
              <a:rPr lang="en-US" b="1" dirty="0" err="1"/>
              <a:t>np.zeros</a:t>
            </a:r>
            <a:r>
              <a:rPr lang="en-US" b="1" dirty="0"/>
              <a:t>(), </a:t>
            </a:r>
            <a:r>
              <a:rPr lang="en-US" b="1" dirty="0" err="1"/>
              <a:t>np.ones</a:t>
            </a:r>
            <a:r>
              <a:rPr lang="en-US" b="1" dirty="0"/>
              <a:t>(), </a:t>
            </a:r>
            <a:r>
              <a:rPr lang="en-US" b="1" dirty="0" err="1"/>
              <a:t>np.arange</a:t>
            </a:r>
            <a:r>
              <a:rPr lang="en-US" b="1" dirty="0"/>
              <a:t>() </a:t>
            </a:r>
            <a:r>
              <a:rPr lang="en-US" dirty="0"/>
              <a:t>to create fixed-size arrays</a:t>
            </a:r>
          </a:p>
          <a:p>
            <a:r>
              <a:rPr lang="en-US" dirty="0"/>
              <a:t>Use </a:t>
            </a:r>
            <a:r>
              <a:rPr lang="en-US" b="1" dirty="0" err="1"/>
              <a:t>np.reshape</a:t>
            </a:r>
            <a:r>
              <a:rPr lang="en-US" b="1" dirty="0"/>
              <a:t>() </a:t>
            </a:r>
            <a:r>
              <a:rPr lang="en-US" dirty="0"/>
              <a:t>to change shape (i.e. vector to matrix)</a:t>
            </a:r>
          </a:p>
        </p:txBody>
      </p:sp>
      <p:pic>
        <p:nvPicPr>
          <p:cNvPr id="2050" name="Picture 2" descr="Image result for numpy">
            <a:extLst>
              <a:ext uri="{FF2B5EF4-FFF2-40B4-BE49-F238E27FC236}">
                <a16:creationId xmlns:a16="http://schemas.microsoft.com/office/drawing/2014/main" id="{298E061D-7E60-4FEC-A07F-A2DC3D78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257" y="891948"/>
            <a:ext cx="33487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31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7B81-304F-4935-8F39-D8D50E43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Array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5E07D-88EC-43BC-8227-6C4277B6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66" y="2120892"/>
            <a:ext cx="2751058" cy="3200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A20FD9-0F34-4F82-BCAE-9BB79670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73" y="2717726"/>
            <a:ext cx="2438611" cy="22709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738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multiplication: </a:t>
            </a:r>
            <a:r>
              <a:rPr lang="en-US" dirty="0">
                <a:solidFill>
                  <a:srgbClr val="0070C0"/>
                </a:solidFill>
              </a:rPr>
              <a:t>x @ 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AD10C-D03D-4FE0-A01D-7BCBE5E5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33" y="2790091"/>
            <a:ext cx="4968671" cy="2019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8D0C9-F6C0-41C9-83E5-CD7AB1BD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645" y="2854866"/>
            <a:ext cx="1303133" cy="18899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9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transposition: </a:t>
            </a:r>
            <a:r>
              <a:rPr lang="en-US" dirty="0" err="1">
                <a:solidFill>
                  <a:srgbClr val="0070C0"/>
                </a:solidFill>
              </a:rPr>
              <a:t>np.transpose</a:t>
            </a:r>
            <a:r>
              <a:rPr lang="en-US" dirty="0">
                <a:solidFill>
                  <a:srgbClr val="0070C0"/>
                </a:solidFill>
              </a:rPr>
              <a:t>(x)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26A61-D786-45E5-A7C6-1C3D8C81B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330" y="3304485"/>
            <a:ext cx="4183743" cy="990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E7C50-5059-4275-8B45-5C9BAE66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324" y="3133020"/>
            <a:ext cx="1104996" cy="1333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1551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6A810-CEAA-4CEE-9427-1840297DB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Matrix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2C78A-E5F1-4411-BC59-A98AB475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Matrix inversion: </a:t>
            </a:r>
            <a:r>
              <a:rPr lang="en-US" dirty="0" err="1">
                <a:solidFill>
                  <a:srgbClr val="0070C0"/>
                </a:solidFill>
              </a:rPr>
              <a:t>np.linalg.inv</a:t>
            </a:r>
            <a:r>
              <a:rPr lang="en-US" dirty="0">
                <a:solidFill>
                  <a:srgbClr val="0070C0"/>
                </a:solidFill>
              </a:rPr>
              <a:t>(x)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7C6B51-0D59-457A-9516-704EE4A58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737" y="3429000"/>
            <a:ext cx="3170195" cy="1104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57152-F6E9-4683-8020-82E60F0E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166" y="3429000"/>
            <a:ext cx="1516511" cy="1112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587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CC53-C4CC-45DA-A0C7-18F06E9A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6D0B-F435-46C5-A0DB-ADB46AE907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Create a 3x3 matrix with the following values: 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Compute the inverse </a:t>
                </a:r>
                <a:r>
                  <a:rPr lang="en-US" i="1" dirty="0"/>
                  <a:t>y=x</a:t>
                </a:r>
                <a:r>
                  <a:rPr lang="en-US" i="1" baseline="30000" dirty="0"/>
                  <a:t>-1</a:t>
                </a:r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r>
                  <a:rPr lang="en-US" dirty="0" err="1"/>
                  <a:t>Mutiply</a:t>
                </a:r>
                <a:r>
                  <a:rPr lang="en-US" dirty="0"/>
                  <a:t> </a:t>
                </a:r>
                <a:r>
                  <a:rPr lang="en-US" i="1" dirty="0"/>
                  <a:t>y*x </a:t>
                </a:r>
                <a:r>
                  <a:rPr lang="en-US" dirty="0"/>
                  <a:t>and show that the </a:t>
                </a:r>
                <a:br>
                  <a:rPr lang="en-US" dirty="0"/>
                </a:br>
                <a:r>
                  <a:rPr lang="en-US" dirty="0"/>
                  <a:t>result is the identity matrix</a:t>
                </a:r>
              </a:p>
              <a:p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66D0B-F435-46C5-A0DB-ADB46AE907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80EF2A-81BC-4DDB-978E-A321A407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76663"/>
            <a:ext cx="5514975" cy="2400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3770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C1D4-B761-4705-99A7-B6EA4737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44DBF-119E-4CA8-AB7A-CBD0EC8C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structured collection of data arranged by named columns</a:t>
            </a:r>
          </a:p>
          <a:p>
            <a:r>
              <a:rPr lang="en-US" dirty="0"/>
              <a:t>Useful for datasets with multiple attributes</a:t>
            </a:r>
          </a:p>
          <a:p>
            <a:r>
              <a:rPr lang="en-US" dirty="0"/>
              <a:t>Data columns are most commonly NumPy arrays</a:t>
            </a:r>
          </a:p>
        </p:txBody>
      </p:sp>
      <p:pic>
        <p:nvPicPr>
          <p:cNvPr id="1026" name="Picture 2" descr="Image result for pandas dataframe">
            <a:extLst>
              <a:ext uri="{FF2B5EF4-FFF2-40B4-BE49-F238E27FC236}">
                <a16:creationId xmlns:a16="http://schemas.microsoft.com/office/drawing/2014/main" id="{EC96CD76-E353-473E-B272-EAEF9662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3909468"/>
            <a:ext cx="4105974" cy="240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187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768AB-0115-458B-AFC2-727AA31C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7036D-BD18-4A32-82E6-1786A648A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a dictionary of lists or </a:t>
            </a:r>
            <a:r>
              <a:rPr lang="en-US" dirty="0" err="1"/>
              <a:t>ndarrays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22ADF-1245-4FE2-8BEA-2777F1FE9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04" y="3186904"/>
            <a:ext cx="5905500" cy="1628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BA129A-98A7-4981-9881-8754DFA22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02" y="3391692"/>
            <a:ext cx="2895600" cy="121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21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03A1-DFEB-486A-9BCF-B252578B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E7D54-BA62-4991-9F53-9F1C8B629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35133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i="1" dirty="0" err="1">
                <a:solidFill>
                  <a:srgbClr val="0070C0"/>
                </a:solidFill>
              </a:rPr>
              <a:t>df.col_name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access a single column of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dirty="0"/>
              <a:t> </a:t>
            </a:r>
            <a:r>
              <a:rPr lang="en-US" i="1" dirty="0"/>
              <a:t>df[“</a:t>
            </a:r>
            <a:r>
              <a:rPr lang="en-US" i="1" dirty="0" err="1"/>
              <a:t>col_name</a:t>
            </a:r>
            <a:r>
              <a:rPr lang="en-US" i="1" dirty="0"/>
              <a:t>”]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1C9EB-9DD4-435B-9E21-338144EA5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8670"/>
            <a:ext cx="5943600" cy="3629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81D07-A602-48E2-A96B-7B780AE7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573421"/>
            <a:ext cx="3962400" cy="3819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907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B57F-870F-4479-B2A5-BBBF05B4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62CF-A2FA-4B40-8338-0078EBC8D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perform vector computations on columns</a:t>
            </a:r>
          </a:p>
          <a:p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df[“</a:t>
            </a:r>
            <a:r>
              <a:rPr lang="en-US" i="1" dirty="0" err="1">
                <a:solidFill>
                  <a:srgbClr val="0070C0"/>
                </a:solidFill>
              </a:rPr>
              <a:t>col_name</a:t>
            </a:r>
            <a:r>
              <a:rPr lang="en-US" i="1" dirty="0">
                <a:solidFill>
                  <a:srgbClr val="0070C0"/>
                </a:solidFill>
              </a:rPr>
              <a:t>”] = x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add a new column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6148-CF0A-4467-A61B-45D42849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04" y="3162171"/>
            <a:ext cx="6000750" cy="2486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A68120-BC50-4474-8F05-9936456A1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0" y="3760573"/>
            <a:ext cx="4171950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28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Participant</a:t>
            </a:r>
            <a:r>
              <a:rPr lang="es-CR" dirty="0"/>
              <a:t> </a:t>
            </a:r>
            <a:r>
              <a:rPr lang="es-CR" dirty="0" err="1"/>
              <a:t>Affiliations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3">
            <a:normAutofit fontScale="55000" lnSpcReduction="20000"/>
          </a:bodyPr>
          <a:lstStyle/>
          <a:p>
            <a:r>
              <a:rPr lang="es-CR" dirty="0"/>
              <a:t>Accenture S.R.L.</a:t>
            </a:r>
          </a:p>
          <a:p>
            <a:r>
              <a:rPr lang="es-CR" dirty="0" err="1"/>
              <a:t>Akamai</a:t>
            </a:r>
            <a:r>
              <a:rPr lang="es-CR" dirty="0"/>
              <a:t> Technologies Costa Rica, S.R.L.</a:t>
            </a:r>
          </a:p>
          <a:p>
            <a:r>
              <a:rPr lang="es-CR" dirty="0"/>
              <a:t>BAC Credomatic S.A.</a:t>
            </a:r>
          </a:p>
          <a:p>
            <a:r>
              <a:rPr lang="es-CR" dirty="0"/>
              <a:t>Banco Promerica de Costa Rica S.A.</a:t>
            </a:r>
          </a:p>
          <a:p>
            <a:r>
              <a:rPr lang="es-CR" dirty="0"/>
              <a:t>BASS </a:t>
            </a:r>
            <a:r>
              <a:rPr lang="es-CR" dirty="0" err="1"/>
              <a:t>Americas</a:t>
            </a:r>
            <a:r>
              <a:rPr lang="es-CR" dirty="0"/>
              <a:t> S.A.</a:t>
            </a:r>
          </a:p>
          <a:p>
            <a:r>
              <a:rPr lang="es-CR" dirty="0"/>
              <a:t>Boston </a:t>
            </a:r>
            <a:r>
              <a:rPr lang="es-CR" dirty="0" err="1"/>
              <a:t>Scientific</a:t>
            </a:r>
            <a:r>
              <a:rPr lang="es-CR" dirty="0"/>
              <a:t> de Costa Rica, S.R.L.</a:t>
            </a:r>
          </a:p>
          <a:p>
            <a:r>
              <a:rPr lang="es-CR" dirty="0"/>
              <a:t>Cable Visión de Costa Rica CVCR S.A.</a:t>
            </a:r>
          </a:p>
          <a:p>
            <a:r>
              <a:rPr lang="es-CR" dirty="0"/>
              <a:t>Componentes Intel de Costa Rica S.A.</a:t>
            </a:r>
          </a:p>
          <a:p>
            <a:r>
              <a:rPr lang="es-CR" dirty="0"/>
              <a:t>Consultor Independiente</a:t>
            </a:r>
          </a:p>
          <a:p>
            <a:r>
              <a:rPr lang="es-CR" dirty="0"/>
              <a:t>Consultores en Sistemas Informáticos de Costa Rica S.A.</a:t>
            </a:r>
          </a:p>
          <a:p>
            <a:r>
              <a:rPr lang="es-CR" dirty="0"/>
              <a:t>CONTINEX S.A.</a:t>
            </a:r>
          </a:p>
          <a:p>
            <a:r>
              <a:rPr lang="es-CR" dirty="0"/>
              <a:t>DARWIN ZONE, S.A.</a:t>
            </a:r>
          </a:p>
          <a:p>
            <a:r>
              <a:rPr lang="es-CR" dirty="0"/>
              <a:t>ENTCO Costa Rica Limitada</a:t>
            </a:r>
          </a:p>
          <a:p>
            <a:r>
              <a:rPr lang="es-CR" dirty="0" err="1"/>
              <a:t>EntServ</a:t>
            </a:r>
            <a:r>
              <a:rPr lang="es-CR" dirty="0"/>
              <a:t> Costa Rica Limitada</a:t>
            </a:r>
          </a:p>
          <a:p>
            <a:r>
              <a:rPr lang="es-CR" dirty="0"/>
              <a:t>Establishment </a:t>
            </a:r>
            <a:r>
              <a:rPr lang="es-CR" dirty="0" err="1"/>
              <a:t>Labs</a:t>
            </a:r>
            <a:endParaRPr lang="es-CR" dirty="0"/>
          </a:p>
          <a:p>
            <a:r>
              <a:rPr lang="es-CR" dirty="0"/>
              <a:t>GBM Costa Rica, S.A.</a:t>
            </a:r>
          </a:p>
          <a:p>
            <a:r>
              <a:rPr lang="es-CR" dirty="0"/>
              <a:t>Geo Ingeniería Ingenieros Consultores S.A.</a:t>
            </a:r>
          </a:p>
          <a:p>
            <a:r>
              <a:rPr lang="es-CR" dirty="0"/>
              <a:t>GFT Costa Rica</a:t>
            </a:r>
          </a:p>
          <a:p>
            <a:r>
              <a:rPr lang="es-CR" dirty="0" err="1"/>
              <a:t>Gorilla</a:t>
            </a:r>
            <a:r>
              <a:rPr lang="es-CR" dirty="0"/>
              <a:t> </a:t>
            </a:r>
            <a:r>
              <a:rPr lang="es-CR" dirty="0" err="1"/>
              <a:t>Logic</a:t>
            </a:r>
            <a:r>
              <a:rPr lang="es-CR" dirty="0"/>
              <a:t> S.R.L.</a:t>
            </a:r>
          </a:p>
          <a:p>
            <a:r>
              <a:rPr lang="es-CR" dirty="0" err="1"/>
              <a:t>Growth</a:t>
            </a:r>
            <a:r>
              <a:rPr lang="es-CR" dirty="0"/>
              <a:t> </a:t>
            </a:r>
            <a:r>
              <a:rPr lang="es-CR" dirty="0" err="1"/>
              <a:t>Acceleration</a:t>
            </a:r>
            <a:r>
              <a:rPr lang="es-CR" dirty="0"/>
              <a:t> </a:t>
            </a:r>
            <a:r>
              <a:rPr lang="es-CR" dirty="0" err="1"/>
              <a:t>Partners</a:t>
            </a:r>
            <a:r>
              <a:rPr lang="es-CR" dirty="0"/>
              <a:t> S.A.</a:t>
            </a:r>
          </a:p>
          <a:p>
            <a:r>
              <a:rPr lang="es-CR" dirty="0"/>
              <a:t>Grupo Empresarial GE Trescientos Sesenta, S.R.L.</a:t>
            </a:r>
          </a:p>
          <a:p>
            <a:r>
              <a:rPr lang="es-CR" dirty="0"/>
              <a:t>Grupo Mutual</a:t>
            </a:r>
          </a:p>
          <a:p>
            <a:r>
              <a:rPr lang="es-CR" dirty="0"/>
              <a:t>Kimberly Clark</a:t>
            </a:r>
          </a:p>
          <a:p>
            <a:r>
              <a:rPr lang="es-CR" dirty="0"/>
              <a:t>L.L. </a:t>
            </a:r>
            <a:r>
              <a:rPr lang="es-CR" dirty="0" err="1"/>
              <a:t>Bean</a:t>
            </a:r>
            <a:r>
              <a:rPr lang="es-CR" dirty="0"/>
              <a:t>, </a:t>
            </a:r>
            <a:r>
              <a:rPr lang="es-CR" dirty="0" err="1"/>
              <a:t>Inc</a:t>
            </a:r>
            <a:endParaRPr lang="es-CR" dirty="0"/>
          </a:p>
          <a:p>
            <a:r>
              <a:rPr lang="es-CR" dirty="0"/>
              <a:t>Lion </a:t>
            </a:r>
            <a:r>
              <a:rPr lang="es-CR" dirty="0" err="1"/>
              <a:t>Resources</a:t>
            </a:r>
            <a:r>
              <a:rPr lang="es-CR" dirty="0"/>
              <a:t> S.A.</a:t>
            </a:r>
          </a:p>
          <a:p>
            <a:r>
              <a:rPr lang="es-CR" dirty="0"/>
              <a:t>P&amp;G International </a:t>
            </a:r>
            <a:r>
              <a:rPr lang="es-CR" dirty="0" err="1"/>
              <a:t>Operations</a:t>
            </a:r>
            <a:r>
              <a:rPr lang="es-CR" dirty="0"/>
              <a:t> S.A.</a:t>
            </a:r>
          </a:p>
          <a:p>
            <a:r>
              <a:rPr lang="es-CR" dirty="0" err="1"/>
              <a:t>Pernix</a:t>
            </a:r>
            <a:r>
              <a:rPr lang="es-CR" dirty="0"/>
              <a:t> S.A.</a:t>
            </a:r>
          </a:p>
          <a:p>
            <a:r>
              <a:rPr lang="es-CR" dirty="0"/>
              <a:t>Radio </a:t>
            </a:r>
            <a:r>
              <a:rPr lang="es-CR" dirty="0" err="1"/>
              <a:t>Coverage</a:t>
            </a:r>
            <a:r>
              <a:rPr lang="es-CR" dirty="0"/>
              <a:t> S.R.L.</a:t>
            </a:r>
          </a:p>
          <a:p>
            <a:r>
              <a:rPr lang="es-CR" dirty="0"/>
              <a:t>Real Time </a:t>
            </a:r>
            <a:r>
              <a:rPr lang="es-CR" dirty="0" err="1"/>
              <a:t>Consulting</a:t>
            </a:r>
            <a:r>
              <a:rPr lang="es-CR" dirty="0"/>
              <a:t> S.A.</a:t>
            </a:r>
          </a:p>
          <a:p>
            <a:r>
              <a:rPr lang="es-CR" dirty="0"/>
              <a:t>Sistemas Galileo del Sur BC S.A.</a:t>
            </a:r>
          </a:p>
          <a:p>
            <a:r>
              <a:rPr lang="es-CR" dirty="0" err="1"/>
              <a:t>Soin</a:t>
            </a:r>
            <a:r>
              <a:rPr lang="es-CR" dirty="0"/>
              <a:t> Soluciones </a:t>
            </a:r>
            <a:r>
              <a:rPr lang="es-CR" dirty="0" err="1"/>
              <a:t>Integralas</a:t>
            </a:r>
            <a:r>
              <a:rPr lang="es-CR" dirty="0"/>
              <a:t> S.A.</a:t>
            </a:r>
          </a:p>
          <a:p>
            <a:r>
              <a:rPr lang="es-CR" dirty="0"/>
              <a:t>TAU Technologies AI de Latinoamérica S.A</a:t>
            </a:r>
          </a:p>
          <a:p>
            <a:r>
              <a:rPr lang="es-CR" dirty="0" err="1"/>
              <a:t>Triquimas</a:t>
            </a:r>
            <a:r>
              <a:rPr lang="es-CR" dirty="0"/>
              <a:t> S.A.</a:t>
            </a:r>
          </a:p>
          <a:p>
            <a:r>
              <a:rPr lang="es-CR" dirty="0"/>
              <a:t>Unión del Oeste de Costa Rica S.R.L.</a:t>
            </a:r>
          </a:p>
          <a:p>
            <a:r>
              <a:rPr lang="es-CR" dirty="0"/>
              <a:t>VMware Costa Rica Limitada</a:t>
            </a:r>
          </a:p>
        </p:txBody>
      </p:sp>
    </p:spTree>
    <p:extLst>
      <p:ext uri="{BB962C8B-B14F-4D97-AF65-F5344CB8AC3E}">
        <p14:creationId xmlns:p14="http://schemas.microsoft.com/office/powerpoint/2010/main" val="2339708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645-DD26-4A64-9619-0D9D6F66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a CSV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8E8D-E4D2-4049-8986-B7CB3F5F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df = </a:t>
            </a:r>
            <a:r>
              <a:rPr lang="en-US" i="1" dirty="0" err="1">
                <a:solidFill>
                  <a:srgbClr val="0070C0"/>
                </a:solidFill>
              </a:rPr>
              <a:t>pd.read_csv</a:t>
            </a:r>
            <a:r>
              <a:rPr lang="en-US" i="1" dirty="0">
                <a:solidFill>
                  <a:srgbClr val="0070C0"/>
                </a:solidFill>
              </a:rPr>
              <a:t>(‘file.csv’) </a:t>
            </a:r>
            <a:r>
              <a:rPr lang="en-US" dirty="0"/>
              <a:t>to read a CSV file into a </a:t>
            </a:r>
            <a:r>
              <a:rPr lang="en-US" dirty="0" err="1"/>
              <a:t>dataframe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E6C29-E907-44E0-98FC-8D5D59E2C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66"/>
          <a:stretch/>
        </p:blipFill>
        <p:spPr>
          <a:xfrm>
            <a:off x="576004" y="2552700"/>
            <a:ext cx="3971925" cy="1325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E031E-EFEA-4D50-A148-A6CF1675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03" y="3757613"/>
            <a:ext cx="7381875" cy="2419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37929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E78E-8661-40D0-AD98-F5FF7A0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Info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506B-7BA8-4637-AA83-56F9D16CB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rgbClr val="0070C0"/>
                </a:solidFill>
              </a:rPr>
              <a:t>df.info()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provides a summary of the </a:t>
            </a:r>
            <a:r>
              <a:rPr lang="en-US" dirty="0" err="1"/>
              <a:t>dataframe</a:t>
            </a:r>
            <a:r>
              <a:rPr lang="en-US" dirty="0"/>
              <a:t>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4279A-C087-45C6-9A7A-D89F70A6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19" y="3429000"/>
            <a:ext cx="4000500" cy="1771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3BEF8-2977-4C26-BA37-C099378A4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3297452"/>
            <a:ext cx="4276725" cy="2190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0317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Read the periodic table CSV file (PeriodicTable.csv) into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a column that computes the ratio between the atomic mass and the atomic number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0CA5A-9B31-42D8-A2D9-B7CD38A3E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52" y="4100254"/>
            <a:ext cx="7439025" cy="1647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500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E2DEA52-22E0-45A1-9CA5-4363886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691264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40852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Learns pattern &amp; rules from the data (knowledge base)</a:t>
            </a:r>
          </a:p>
          <a:p>
            <a:r>
              <a:rPr lang="en-US" dirty="0"/>
              <a:t>Makes predictions from new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60E07-E585-46A8-8F51-A7E665F6453C}"/>
              </a:ext>
            </a:extLst>
          </p:cNvPr>
          <p:cNvSpPr/>
          <p:nvPr/>
        </p:nvSpPr>
        <p:spPr>
          <a:xfrm>
            <a:off x="4724400" y="3429001"/>
            <a:ext cx="2121243" cy="10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Base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3789D-A7EF-47DE-8E31-723882D21AB6}"/>
              </a:ext>
            </a:extLst>
          </p:cNvPr>
          <p:cNvSpPr/>
          <p:nvPr/>
        </p:nvSpPr>
        <p:spPr>
          <a:xfrm>
            <a:off x="4724400" y="5191555"/>
            <a:ext cx="2121243" cy="1044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Knowledge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72985-A330-4E9F-9D88-B1B38D43E908}"/>
              </a:ext>
            </a:extLst>
          </p:cNvPr>
          <p:cNvSpPr txBox="1"/>
          <p:nvPr/>
        </p:nvSpPr>
        <p:spPr>
          <a:xfrm>
            <a:off x="3410465" y="3766408"/>
            <a:ext cx="72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5A64A9-1128-4997-B407-3891D73F2FFA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4139514" y="3951074"/>
            <a:ext cx="584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E2B2233-EF70-475A-BFC5-86BFE768C288}"/>
              </a:ext>
            </a:extLst>
          </p:cNvPr>
          <p:cNvSpPr txBox="1"/>
          <p:nvPr/>
        </p:nvSpPr>
        <p:spPr>
          <a:xfrm>
            <a:off x="2965622" y="5528962"/>
            <a:ext cx="1173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New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F0F816-74DE-409D-8F35-8DF7E67C8BB7}"/>
              </a:ext>
            </a:extLst>
          </p:cNvPr>
          <p:cNvCxnSpPr>
            <a:cxnSpLocks/>
            <a:stCxn id="12" idx="3"/>
            <a:endCxn id="7" idx="1"/>
          </p:cNvCxnSpPr>
          <p:nvPr/>
        </p:nvCxnSpPr>
        <p:spPr>
          <a:xfrm>
            <a:off x="4139515" y="5713628"/>
            <a:ext cx="5848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06B408D-B38B-4F60-907A-C48DB92CFCD4}"/>
              </a:ext>
            </a:extLst>
          </p:cNvPr>
          <p:cNvSpPr txBox="1"/>
          <p:nvPr/>
        </p:nvSpPr>
        <p:spPr>
          <a:xfrm>
            <a:off x="7438768" y="5522097"/>
            <a:ext cx="133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Predictions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3BE85A-5A6A-4179-BDB8-067F42EAFE3C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6845643" y="5706763"/>
            <a:ext cx="593125" cy="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4F14A5-6E08-4FF3-ABCC-204F34C10D7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785022" y="4473147"/>
            <a:ext cx="0" cy="718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676A6E1-5AC4-434B-85E8-5994ACEA32AD}"/>
              </a:ext>
            </a:extLst>
          </p:cNvPr>
          <p:cNvSpPr/>
          <p:nvPr/>
        </p:nvSpPr>
        <p:spPr>
          <a:xfrm>
            <a:off x="9369511" y="3409095"/>
            <a:ext cx="296562" cy="10441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4BC42E-6C86-4973-A8D7-4163C82F06E3}"/>
              </a:ext>
            </a:extLst>
          </p:cNvPr>
          <p:cNvSpPr txBox="1"/>
          <p:nvPr/>
        </p:nvSpPr>
        <p:spPr>
          <a:xfrm>
            <a:off x="9839067" y="3778427"/>
            <a:ext cx="178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Model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4CB28131-C1E8-4B04-9DBE-4F1416FB6BE7}"/>
              </a:ext>
            </a:extLst>
          </p:cNvPr>
          <p:cNvSpPr/>
          <p:nvPr/>
        </p:nvSpPr>
        <p:spPr>
          <a:xfrm>
            <a:off x="9369511" y="5102754"/>
            <a:ext cx="296562" cy="10441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9E14CC-EE4C-4DC8-BF2A-350AAD530D05}"/>
              </a:ext>
            </a:extLst>
          </p:cNvPr>
          <p:cNvSpPr txBox="1"/>
          <p:nvPr/>
        </p:nvSpPr>
        <p:spPr>
          <a:xfrm>
            <a:off x="9860691" y="5440161"/>
            <a:ext cx="178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Inference Engine</a:t>
            </a:r>
          </a:p>
        </p:txBody>
      </p:sp>
    </p:spTree>
    <p:extLst>
      <p:ext uri="{BB962C8B-B14F-4D97-AF65-F5344CB8AC3E}">
        <p14:creationId xmlns:p14="http://schemas.microsoft.com/office/powerpoint/2010/main" val="1369343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630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techniques used to learn the patterns &amp; rules from the data</a:t>
            </a:r>
          </a:p>
          <a:p>
            <a:pPr lvl="1"/>
            <a:r>
              <a:rPr lang="en-US" dirty="0"/>
              <a:t>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have the expected outputs (labels) for the training examples</a:t>
            </a:r>
          </a:p>
          <a:p>
            <a:pPr lvl="1"/>
            <a:r>
              <a:rPr lang="en-US" dirty="0"/>
              <a:t>Unsupervised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don’t have labels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Need to make inferences based on similarity of data</a:t>
            </a:r>
          </a:p>
          <a:p>
            <a:pPr lvl="1"/>
            <a:r>
              <a:rPr lang="en-US" dirty="0"/>
              <a:t>Semi-supervised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have some labels, but not for all examples</a:t>
            </a:r>
          </a:p>
          <a:p>
            <a:pPr lvl="1"/>
            <a:r>
              <a:rPr lang="en-US" dirty="0"/>
              <a:t>Reinforcement learning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We are learning by interacting with the environment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Outcomes of past decisions influence future decisions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4" name="Picture 2" descr="Image result for learning">
            <a:extLst>
              <a:ext uri="{FF2B5EF4-FFF2-40B4-BE49-F238E27FC236}">
                <a16:creationId xmlns:a16="http://schemas.microsoft.com/office/drawing/2014/main" id="{78C61FE4-021C-4FE7-8C5D-93BD09CB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530" y="3618127"/>
            <a:ext cx="2693773" cy="26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289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32739-9530-4004-91A8-14470E49F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ACF7B-7F13-4D14-9233-1706D05EB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Capable of making predictions given new data</a:t>
            </a:r>
          </a:p>
          <a:p>
            <a:pPr lvl="1"/>
            <a:r>
              <a:rPr lang="en-US" dirty="0"/>
              <a:t>Instance-based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Looks for similarities with respect to memorized examples</a:t>
            </a:r>
          </a:p>
          <a:p>
            <a:pPr lvl="1"/>
            <a:r>
              <a:rPr lang="en-US" dirty="0"/>
              <a:t>Model-based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Uses abstract mathematical representations of the patterns</a:t>
            </a:r>
          </a:p>
          <a:p>
            <a:endParaRPr lang="en-US" dirty="0"/>
          </a:p>
        </p:txBody>
      </p:sp>
      <p:pic>
        <p:nvPicPr>
          <p:cNvPr id="4100" name="Picture 4" descr="Image result for inference engine">
            <a:extLst>
              <a:ext uri="{FF2B5EF4-FFF2-40B4-BE49-F238E27FC236}">
                <a16:creationId xmlns:a16="http://schemas.microsoft.com/office/drawing/2014/main" id="{7E9DF9F1-BC8A-4F0D-8B0D-ED575731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514" y="400129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666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01C1-CCC6-42F4-B96A-9B0D0058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FA79-166D-4634-9ED6-AED70DC3C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memorizes all the examples</a:t>
            </a:r>
          </a:p>
          <a:p>
            <a:r>
              <a:rPr lang="en-US" dirty="0"/>
              <a:t>Then classifies new instances by how similar they are to the known examples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F1C2E-886E-47B7-B2AD-EC90832EA7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7129" y="3299254"/>
            <a:ext cx="5797741" cy="27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41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089C3-39D6-49B7-BEF1-8BE5BD2D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9821-2F0F-44AC-89BC-40E84A0EE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an abstract model that fits the data</a:t>
            </a:r>
          </a:p>
          <a:p>
            <a:r>
              <a:rPr lang="en-US" dirty="0"/>
              <a:t>The model is then used to make predictions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2050-72BB-47ED-8986-F251704BC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8173" y="3039762"/>
            <a:ext cx="5399903" cy="291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9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Logistics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426740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4BF2-5ADF-4FF0-ABD8-CB89E63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F61B-0E19-4FB5-B245-39D1AE92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limited by human intuition</a:t>
            </a:r>
          </a:p>
          <a:p>
            <a:pPr lvl="1"/>
            <a:r>
              <a:rPr lang="en-US" dirty="0"/>
              <a:t>Patterns come from the data</a:t>
            </a:r>
          </a:p>
          <a:p>
            <a:pPr lvl="1"/>
            <a:r>
              <a:rPr lang="en-US" dirty="0"/>
              <a:t>Uses scientific approach to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F8E1-5C45-4CD0-A1C0-55C5F1625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30" y="3429000"/>
            <a:ext cx="4808170" cy="287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697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4BF2-5ADF-4FF0-ABD8-CB89E63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F61B-0E19-4FB5-B245-39D1AE920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Adaptability </a:t>
            </a:r>
          </a:p>
          <a:p>
            <a:pPr lvl="1"/>
            <a:r>
              <a:rPr lang="en-US" dirty="0"/>
              <a:t>Can evolve as the environment changes</a:t>
            </a:r>
          </a:p>
          <a:p>
            <a:pPr lvl="1"/>
            <a:r>
              <a:rPr lang="en-US" dirty="0"/>
              <a:t>The model can be automatically re-created or updated to new data</a:t>
            </a:r>
          </a:p>
          <a:p>
            <a:pPr lvl="1"/>
            <a:r>
              <a:rPr lang="en-US" dirty="0"/>
              <a:t>i.e. spam detection, virus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8AEAD-F73D-49DF-9972-4AE9D70A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982" y="3387801"/>
            <a:ext cx="6066046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26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6EAE-CE85-4592-8F0B-B9D8DEAB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95A60-9D75-4379-B5D6-1D8492EDC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Insights </a:t>
            </a:r>
          </a:p>
          <a:p>
            <a:pPr lvl="1"/>
            <a:r>
              <a:rPr lang="en-US" dirty="0"/>
              <a:t>Trained models represent patterns in the data</a:t>
            </a:r>
          </a:p>
          <a:p>
            <a:pPr lvl="1"/>
            <a:r>
              <a:rPr lang="en-US" dirty="0"/>
              <a:t>Visualization of trained models can provide humans insights into patterns</a:t>
            </a:r>
          </a:p>
          <a:p>
            <a:pPr lvl="1"/>
            <a:r>
              <a:rPr lang="en-US" dirty="0"/>
              <a:t>Important for data analytics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F863F-F074-48DD-86B5-9BDDF072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86" y="3429000"/>
            <a:ext cx="5444720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rediction">
            <a:extLst>
              <a:ext uri="{FF2B5EF4-FFF2-40B4-BE49-F238E27FC236}">
                <a16:creationId xmlns:a16="http://schemas.microsoft.com/office/drawing/2014/main" id="{2FED69D4-C022-4FAC-BE7C-3C44EB47C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45" y="2387600"/>
            <a:ext cx="59055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204D193-48F8-478A-9975-2C991F23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Estimation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CB98DD-F93B-4B41-881F-5CF0D848B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estimation that inference engines will produce: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586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5963-884B-40F5-B317-B4045E00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5797-82F9-47DE-BD86-330318939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Provides a value of an outcome, based on input data</a:t>
            </a:r>
          </a:p>
          <a:p>
            <a:pPr lvl="0"/>
            <a:r>
              <a:rPr lang="en-US" dirty="0"/>
              <a:t>Usually related to prediction (predict future values)</a:t>
            </a:r>
          </a:p>
          <a:p>
            <a:pPr lvl="0"/>
            <a:r>
              <a:rPr lang="en-US" dirty="0"/>
              <a:t>Examples:</a:t>
            </a:r>
          </a:p>
          <a:p>
            <a:pPr lvl="1"/>
            <a:r>
              <a:rPr lang="en-US" dirty="0"/>
              <a:t>Home values</a:t>
            </a:r>
          </a:p>
          <a:p>
            <a:pPr lvl="1"/>
            <a:r>
              <a:rPr lang="en-US" dirty="0"/>
              <a:t>Stock market values</a:t>
            </a:r>
          </a:p>
          <a:p>
            <a:endParaRPr lang="en-US" dirty="0"/>
          </a:p>
        </p:txBody>
      </p:sp>
      <p:pic>
        <p:nvPicPr>
          <p:cNvPr id="6146" name="Picture 2" descr="Image result for home values over time">
            <a:extLst>
              <a:ext uri="{FF2B5EF4-FFF2-40B4-BE49-F238E27FC236}">
                <a16:creationId xmlns:a16="http://schemas.microsoft.com/office/drawing/2014/main" id="{4F5A925B-F08B-419D-A736-CDB8D0B05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59" y="2941595"/>
            <a:ext cx="4493740" cy="337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9313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D18F-6409-4238-A40A-D2D9E3D5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6AD57-5643-430B-A09C-85212D55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9486" cy="4351338"/>
          </a:xfrm>
        </p:spPr>
        <p:txBody>
          <a:bodyPr/>
          <a:lstStyle/>
          <a:p>
            <a:pPr lvl="0"/>
            <a:r>
              <a:rPr lang="en-US" dirty="0"/>
              <a:t>Arranges cases between several possible classes or categories (mutually exclusive)</a:t>
            </a:r>
          </a:p>
          <a:p>
            <a:pPr lvl="0"/>
            <a:r>
              <a:rPr lang="en-US" dirty="0"/>
              <a:t>Examples:</a:t>
            </a:r>
          </a:p>
          <a:p>
            <a:pPr lvl="1"/>
            <a:r>
              <a:rPr lang="en-US" dirty="0"/>
              <a:t>Image recognition (i.e. hand-written digits)</a:t>
            </a:r>
          </a:p>
          <a:p>
            <a:pPr lvl="1"/>
            <a:r>
              <a:rPr lang="en-US" dirty="0"/>
              <a:t>Speech recognition</a:t>
            </a:r>
          </a:p>
          <a:p>
            <a:pPr lvl="0"/>
            <a:r>
              <a:rPr lang="en-US" dirty="0"/>
              <a:t>You can use regression as a basis for classification</a:t>
            </a:r>
          </a:p>
          <a:p>
            <a:pPr lvl="1"/>
            <a:r>
              <a:rPr lang="en-US" dirty="0"/>
              <a:t>i.e. the output can be a probability value of belonging to a given class</a:t>
            </a:r>
          </a:p>
          <a:p>
            <a:endParaRPr lang="en-US" dirty="0"/>
          </a:p>
        </p:txBody>
      </p:sp>
      <p:pic>
        <p:nvPicPr>
          <p:cNvPr id="7174" name="Picture 6" descr="Image result for digit classification">
            <a:extLst>
              <a:ext uri="{FF2B5EF4-FFF2-40B4-BE49-F238E27FC236}">
                <a16:creationId xmlns:a16="http://schemas.microsoft.com/office/drawing/2014/main" id="{8AFB4331-CA9B-451E-9883-C7AC4240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82" y="257254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17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chine Learning Algorithm">
            <a:extLst>
              <a:ext uri="{FF2B5EF4-FFF2-40B4-BE49-F238E27FC236}">
                <a16:creationId xmlns:a16="http://schemas.microsoft.com/office/drawing/2014/main" id="{D3F6D3D6-5550-48F2-8945-D59B27A1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04850"/>
            <a:ext cx="7620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095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Data</a:t>
            </a:r>
          </a:p>
        </p:txBody>
      </p:sp>
    </p:spTree>
    <p:extLst>
      <p:ext uri="{BB962C8B-B14F-4D97-AF65-F5344CB8AC3E}">
        <p14:creationId xmlns:p14="http://schemas.microsoft.com/office/powerpoint/2010/main" val="1057494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23398A-2CC8-42F4-A151-7D50C94F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Vehicle Price 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600533-0DFC-4824-8045-B05389DE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data set of 107,713 ads of vehicles for sale</a:t>
            </a:r>
          </a:p>
          <a:p>
            <a:r>
              <a:rPr lang="en-US" dirty="0"/>
              <a:t>Includes price, make, model, year, odometer, drive, etc.</a:t>
            </a:r>
          </a:p>
          <a:p>
            <a:pPr lvl="1"/>
            <a:r>
              <a:rPr lang="en-US" dirty="0"/>
              <a:t>Based on Craigslist </a:t>
            </a:r>
            <a:r>
              <a:rPr lang="en-US" dirty="0" err="1"/>
              <a:t>Cars+Trucks</a:t>
            </a:r>
            <a:r>
              <a:rPr lang="en-US" dirty="0"/>
              <a:t> Data</a:t>
            </a:r>
          </a:p>
          <a:p>
            <a:pPr lvl="2"/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https://www.kaggle.com/austinreese/craigslist-carstrucks-data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Cleaned-up by JCR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Limited range of years: 2000+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Limited range of prices: $1,000 - $50,000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Removed incomplete entries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Removed severe outliers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29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1645-DD26-4A64-9619-0D9D6F66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B0D94-3AEC-492E-95ED-B691FF46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71" y="3582730"/>
            <a:ext cx="7858125" cy="2667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AA193-159F-4D83-A157-869D118C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534"/>
            <a:ext cx="4524375" cy="127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825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33AD70-F16E-4B4B-AF64-CFB0D307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DC780-6A40-4919-A10C-6AA4A6BC9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SSID: 	</a:t>
            </a:r>
            <a:r>
              <a:rPr lang="en-US" dirty="0">
                <a:solidFill>
                  <a:srgbClr val="0070C0"/>
                </a:solidFill>
              </a:rPr>
              <a:t>TTUAI</a:t>
            </a:r>
          </a:p>
          <a:p>
            <a:r>
              <a:rPr lang="en-US" dirty="0"/>
              <a:t>Password: 	</a:t>
            </a:r>
            <a:r>
              <a:rPr lang="en-US" dirty="0">
                <a:solidFill>
                  <a:srgbClr val="0070C0"/>
                </a:solidFill>
              </a:rPr>
              <a:t>ttuai2019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771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E78E-8661-40D0-AD98-F5FF7A0CD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6C978-80FC-407C-9D9C-25957580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3362"/>
            <a:ext cx="4476750" cy="1743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D974B-A14E-4421-B432-FE3CE23C5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325" y="2288489"/>
            <a:ext cx="4238625" cy="3590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260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E044-3F4D-4D34-94F5-5D1698DFC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Numerical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F10D-5A02-4EFB-8E6F-CB3B1A26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useful to explore the distribution of values in numerical columns using histograms</a:t>
            </a:r>
          </a:p>
          <a:p>
            <a:r>
              <a:rPr lang="en-US" dirty="0"/>
              <a:t>Pandas has a very handy histogram function:</a:t>
            </a:r>
          </a:p>
          <a:p>
            <a:pPr lvl="1"/>
            <a:r>
              <a:rPr lang="en-US" i="1" dirty="0"/>
              <a:t>df[col].hist(bins=50)	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Or</a:t>
            </a:r>
            <a:r>
              <a:rPr lang="en-US" i="1" dirty="0"/>
              <a:t> </a:t>
            </a:r>
            <a:r>
              <a:rPr lang="en-US" i="1" dirty="0" err="1"/>
              <a:t>df.hist</a:t>
            </a:r>
            <a:r>
              <a:rPr lang="en-US" i="1" dirty="0"/>
              <a:t>(column=[“col"], bins=50)</a:t>
            </a:r>
          </a:p>
          <a:p>
            <a:pPr lvl="1"/>
            <a:r>
              <a:rPr lang="en-US" i="1" dirty="0" err="1"/>
              <a:t>plt.show</a:t>
            </a:r>
            <a:r>
              <a:rPr lang="en-US" i="1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76F44-C266-4972-B434-ECA196A8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731" y="3317789"/>
            <a:ext cx="4326923" cy="327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9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Read the vehicle price dataset (craigslistVehicles.csv) into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Plot a histogram of each of the numeric variables </a:t>
            </a:r>
            <a:br>
              <a:rPr lang="en-US" dirty="0"/>
            </a:br>
            <a:r>
              <a:rPr lang="en-US" dirty="0"/>
              <a:t>(year, odometer, price) using 50 bins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BF704-5BA8-46D9-A1DB-8D25F48E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8" y="3988917"/>
            <a:ext cx="2674465" cy="2022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350488-B2CC-4EDF-ACB8-8E01F772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89" y="3938133"/>
            <a:ext cx="2674465" cy="2072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DB110-8B59-4944-B772-758E4D3F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904" y="3988917"/>
            <a:ext cx="2700772" cy="20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706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0B236-13F9-4379-AB26-C2968411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6645-2E84-48AF-A764-3D92CD98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scatter plots (x-y plots) to visualize the correlation between numerical columns</a:t>
            </a:r>
          </a:p>
          <a:p>
            <a:pPr lvl="1"/>
            <a:r>
              <a:rPr lang="en-US" dirty="0"/>
              <a:t>i.e. price vs. year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70CB3-F9BB-4C03-88F4-F6135872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641" y="2740776"/>
            <a:ext cx="5037967" cy="391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366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0E59-5487-4D52-B68C-CED7325B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9CA5-9A6F-444E-8163-BF8EAAD6B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Read the vehicle price dataset (craigslistVehicles.csv) into a Pandas </a:t>
            </a:r>
            <a:r>
              <a:rPr lang="en-US" dirty="0" err="1"/>
              <a:t>dataframe</a:t>
            </a:r>
            <a:endParaRPr lang="en-US" dirty="0"/>
          </a:p>
          <a:p>
            <a:pPr lvl="0"/>
            <a:r>
              <a:rPr lang="en-US" dirty="0"/>
              <a:t>Plot a scatterplot of price vs. year</a:t>
            </a:r>
          </a:p>
          <a:p>
            <a:pPr lvl="0"/>
            <a:r>
              <a:rPr lang="en-US" dirty="0"/>
              <a:t>Plot a scatterplot of price vs. odometer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36223-4701-45DD-A047-C133788E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753" y="3792902"/>
            <a:ext cx="3241074" cy="2518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98A73-3029-4EFA-9B6C-9C0608D8A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94" y="3807426"/>
            <a:ext cx="3384903" cy="25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878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C647-6E82-40A1-9CF5-55EAC91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Categorical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9002-B21C-4034-8BBE-BDFA7CF2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779"/>
            <a:ext cx="10515600" cy="4351338"/>
          </a:xfrm>
        </p:spPr>
        <p:txBody>
          <a:bodyPr/>
          <a:lstStyle/>
          <a:p>
            <a:r>
              <a:rPr lang="en-US" dirty="0"/>
              <a:t>Visualizing categorical columns is a bit more involved</a:t>
            </a:r>
          </a:p>
          <a:p>
            <a:r>
              <a:rPr lang="en-US" dirty="0"/>
              <a:t>A good way to visualize the distribution of values is to use bar graphs of the counts of each category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See Vehicle Price Explore Categorical 1.py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05D0C-D883-45A9-9EBE-9CC6BF297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476" y="2983342"/>
            <a:ext cx="5406732" cy="3262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14C14-7DE1-42E6-9F5D-1CD72D328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82" y="3423873"/>
            <a:ext cx="5772150" cy="819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4336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C647-6E82-40A1-9CF5-55EAC910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Categorical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9002-B21C-4034-8BBE-BDFA7CF2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7508" cy="4351338"/>
          </a:xfrm>
        </p:spPr>
        <p:txBody>
          <a:bodyPr>
            <a:normAutofit/>
          </a:bodyPr>
          <a:lstStyle/>
          <a:p>
            <a:r>
              <a:rPr lang="en-US" dirty="0"/>
              <a:t>A boxplot split by category is a great way to visualize this kind of relationship</a:t>
            </a:r>
          </a:p>
          <a:p>
            <a:pPr lvl="1"/>
            <a:r>
              <a:rPr lang="en-US" dirty="0"/>
              <a:t>i.e. price vs. condition</a:t>
            </a:r>
          </a:p>
          <a:p>
            <a:r>
              <a:rPr lang="en-US" dirty="0"/>
              <a:t>The seaborn module is particularly good at this kind of 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0070C0"/>
                </a:solidFill>
              </a:rPr>
              <a:t>See Vehicle Price Explore Categorical 2.py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4AE24-4CAA-4093-ABDF-38A5E165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732" y="2373897"/>
            <a:ext cx="4298092" cy="32547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1195E-8C12-4513-9EBF-C9CB153B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4163049"/>
            <a:ext cx="5838825" cy="106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48649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0A07-6DD8-482E-9CF9-DFE8F574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Numerical, </a:t>
            </a:r>
            <a:br>
              <a:rPr lang="en-US" dirty="0"/>
            </a:br>
            <a:r>
              <a:rPr lang="en-US" dirty="0"/>
              <a:t>Take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D403-B9FC-41B2-9C30-D8212EF6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distributions are spread, a better way to explore relationships is to discretize the numerical variables into bins, then use boxplots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BE946-E293-479A-9B2F-23777CACB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70" y="3817770"/>
            <a:ext cx="5782962" cy="2922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BF96E-5B17-42F2-9794-5DA2ACD5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43" y="2930872"/>
            <a:ext cx="6724650" cy="64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2713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0A07-6DD8-482E-9CF9-DFE8F574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Relationships w.r.t Numerical, </a:t>
            </a:r>
            <a:br>
              <a:rPr lang="en-US" dirty="0"/>
            </a:br>
            <a:r>
              <a:rPr lang="en-US" dirty="0"/>
              <a:t>Take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D403-B9FC-41B2-9C30-D8212EF68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See Vehicle Price Explore Numerical 2.py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B671F-BEB4-4128-9FC1-B1F5366E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94" y="2501459"/>
            <a:ext cx="7376984" cy="36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87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6252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Methodology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R" dirty="0" err="1"/>
              <a:t>Alternating</a:t>
            </a:r>
            <a:r>
              <a:rPr lang="es-CR" dirty="0"/>
              <a:t> blocks </a:t>
            </a:r>
            <a:r>
              <a:rPr lang="es-CR" dirty="0" err="1"/>
              <a:t>of</a:t>
            </a:r>
            <a:r>
              <a:rPr lang="es-CR" dirty="0"/>
              <a:t> </a:t>
            </a:r>
            <a:r>
              <a:rPr lang="es-CR" dirty="0" err="1"/>
              <a:t>lecture</a:t>
            </a:r>
            <a:r>
              <a:rPr lang="es-CR" dirty="0"/>
              <a:t> and </a:t>
            </a:r>
            <a:r>
              <a:rPr lang="es-CR" dirty="0" err="1"/>
              <a:t>guided</a:t>
            </a:r>
            <a:r>
              <a:rPr lang="es-CR" dirty="0"/>
              <a:t> </a:t>
            </a: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/>
              <a:t>~30 minutes </a:t>
            </a:r>
            <a:r>
              <a:rPr lang="es-CR" dirty="0" err="1"/>
              <a:t>each</a:t>
            </a:r>
            <a:endParaRPr lang="es-CR" dirty="0"/>
          </a:p>
          <a:p>
            <a:r>
              <a:rPr lang="es-CR" dirty="0" err="1"/>
              <a:t>Lecture</a:t>
            </a:r>
            <a:endParaRPr lang="es-CR" dirty="0"/>
          </a:p>
          <a:p>
            <a:pPr lvl="1"/>
            <a:r>
              <a:rPr lang="es-CR" dirty="0" err="1"/>
              <a:t>Explanations</a:t>
            </a:r>
            <a:r>
              <a:rPr lang="es-CR" dirty="0"/>
              <a:t> </a:t>
            </a:r>
            <a:r>
              <a:rPr lang="es-CR" dirty="0" err="1"/>
              <a:t>about</a:t>
            </a:r>
            <a:r>
              <a:rPr lang="es-CR" dirty="0"/>
              <a:t> </a:t>
            </a:r>
            <a:r>
              <a:rPr lang="es-CR" dirty="0" err="1"/>
              <a:t>theory</a:t>
            </a:r>
            <a:r>
              <a:rPr lang="es-CR" dirty="0"/>
              <a:t>, </a:t>
            </a:r>
            <a:r>
              <a:rPr lang="es-CR" dirty="0" err="1"/>
              <a:t>tools</a:t>
            </a:r>
            <a:r>
              <a:rPr lang="es-CR" dirty="0"/>
              <a:t> and </a:t>
            </a:r>
            <a:r>
              <a:rPr lang="es-CR" dirty="0" err="1"/>
              <a:t>methodologies</a:t>
            </a:r>
            <a:endParaRPr lang="es-CR" dirty="0"/>
          </a:p>
          <a:p>
            <a:pPr lvl="1"/>
            <a:r>
              <a:rPr lang="es-CR" dirty="0" err="1"/>
              <a:t>Feel</a:t>
            </a:r>
            <a:r>
              <a:rPr lang="es-CR" dirty="0"/>
              <a:t> free </a:t>
            </a:r>
            <a:r>
              <a:rPr lang="es-CR" dirty="0" err="1"/>
              <a:t>to</a:t>
            </a:r>
            <a:r>
              <a:rPr lang="es-CR" dirty="0"/>
              <a:t> </a:t>
            </a:r>
            <a:r>
              <a:rPr lang="es-CR" dirty="0" err="1"/>
              <a:t>interrupt</a:t>
            </a:r>
            <a:r>
              <a:rPr lang="es-CR" dirty="0"/>
              <a:t> and </a:t>
            </a:r>
            <a:r>
              <a:rPr lang="es-CR" dirty="0" err="1"/>
              <a:t>ask</a:t>
            </a:r>
            <a:r>
              <a:rPr lang="es-CR" dirty="0"/>
              <a:t> </a:t>
            </a:r>
            <a:r>
              <a:rPr lang="es-CR" dirty="0" err="1"/>
              <a:t>questions</a:t>
            </a:r>
            <a:r>
              <a:rPr lang="es-CR" dirty="0"/>
              <a:t> at </a:t>
            </a:r>
            <a:r>
              <a:rPr lang="es-CR" dirty="0" err="1"/>
              <a:t>any</a:t>
            </a:r>
            <a:r>
              <a:rPr lang="es-CR" dirty="0"/>
              <a:t> time</a:t>
            </a:r>
          </a:p>
          <a:p>
            <a:r>
              <a:rPr lang="es-CR" dirty="0" err="1"/>
              <a:t>Practice</a:t>
            </a:r>
            <a:r>
              <a:rPr lang="es-CR" dirty="0"/>
              <a:t> </a:t>
            </a:r>
          </a:p>
          <a:p>
            <a:pPr lvl="1"/>
            <a:r>
              <a:rPr lang="es-CR" dirty="0" err="1"/>
              <a:t>Demonstration</a:t>
            </a:r>
            <a:r>
              <a:rPr lang="es-CR" dirty="0"/>
              <a:t> </a:t>
            </a:r>
            <a:r>
              <a:rPr lang="es-CR" dirty="0" err="1"/>
              <a:t>examples</a:t>
            </a:r>
            <a:endParaRPr lang="es-CR" dirty="0"/>
          </a:p>
          <a:p>
            <a:pPr lvl="1"/>
            <a:r>
              <a:rPr lang="es-CR" dirty="0"/>
              <a:t>Individual </a:t>
            </a:r>
            <a:r>
              <a:rPr lang="es-CR" dirty="0" err="1"/>
              <a:t>assigments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be </a:t>
            </a:r>
            <a:r>
              <a:rPr lang="es-CR" dirty="0" err="1"/>
              <a:t>completed</a:t>
            </a:r>
            <a:r>
              <a:rPr lang="es-CR" dirty="0"/>
              <a:t> in </a:t>
            </a:r>
            <a:r>
              <a:rPr lang="es-CR" dirty="0" err="1"/>
              <a:t>class</a:t>
            </a:r>
            <a:endParaRPr lang="es-CR" dirty="0"/>
          </a:p>
          <a:p>
            <a:r>
              <a:rPr lang="es-CR" dirty="0" err="1"/>
              <a:t>Homework</a:t>
            </a:r>
            <a:endParaRPr lang="es-CR" dirty="0"/>
          </a:p>
          <a:p>
            <a:pPr lvl="1"/>
            <a:r>
              <a:rPr lang="es-CR" dirty="0" err="1"/>
              <a:t>Based</a:t>
            </a:r>
            <a:r>
              <a:rPr lang="es-CR" dirty="0"/>
              <a:t> </a:t>
            </a:r>
            <a:r>
              <a:rPr lang="es-CR" dirty="0" err="1"/>
              <a:t>on</a:t>
            </a:r>
            <a:r>
              <a:rPr lang="es-CR" dirty="0"/>
              <a:t> </a:t>
            </a:r>
            <a:r>
              <a:rPr lang="es-CR" dirty="0" err="1"/>
              <a:t>class</a:t>
            </a:r>
            <a:r>
              <a:rPr lang="es-CR" dirty="0"/>
              <a:t> </a:t>
            </a:r>
            <a:r>
              <a:rPr lang="es-CR" dirty="0" err="1"/>
              <a:t>assignments</a:t>
            </a:r>
            <a:r>
              <a:rPr lang="es-CR" dirty="0"/>
              <a:t>, a bit more </a:t>
            </a:r>
            <a:r>
              <a:rPr lang="es-CR" dirty="0" err="1"/>
              <a:t>in-depth</a:t>
            </a:r>
            <a:endParaRPr lang="es-CR" dirty="0"/>
          </a:p>
          <a:p>
            <a:pPr lvl="1"/>
            <a:r>
              <a:rPr lang="es-CR" dirty="0" err="1"/>
              <a:t>One</a:t>
            </a:r>
            <a:r>
              <a:rPr lang="es-CR" dirty="0"/>
              <a:t> per </a:t>
            </a:r>
            <a:r>
              <a:rPr lang="es-CR" dirty="0" err="1"/>
              <a:t>week</a:t>
            </a:r>
            <a:r>
              <a:rPr lang="es-CR" dirty="0"/>
              <a:t>, </a:t>
            </a:r>
            <a:r>
              <a:rPr lang="es-CR" dirty="0" err="1"/>
              <a:t>due</a:t>
            </a:r>
            <a:r>
              <a:rPr lang="es-CR" dirty="0"/>
              <a:t> </a:t>
            </a:r>
            <a:r>
              <a:rPr lang="es-CR" dirty="0" err="1"/>
              <a:t>before</a:t>
            </a:r>
            <a:r>
              <a:rPr lang="es-CR" dirty="0"/>
              <a:t> </a:t>
            </a:r>
            <a:r>
              <a:rPr lang="es-CR" dirty="0" err="1"/>
              <a:t>next</a:t>
            </a:r>
            <a:r>
              <a:rPr lang="es-CR" dirty="0"/>
              <a:t> </a:t>
            </a:r>
            <a:r>
              <a:rPr lang="es-CR" dirty="0" err="1"/>
              <a:t>class</a:t>
            </a:r>
            <a:endParaRPr lang="es-CR" dirty="0"/>
          </a:p>
          <a:p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369273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3D9B39-825A-455D-B0AF-87A12EFE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95CF25-1E18-4AE6-954C-7A9F21E1D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30710"/>
          </a:xfrm>
        </p:spPr>
        <p:txBody>
          <a:bodyPr/>
          <a:lstStyle/>
          <a:p>
            <a:r>
              <a:rPr lang="en-US" dirty="0"/>
              <a:t>Uses a set of training data that has the correct answers (labels)</a:t>
            </a:r>
          </a:p>
          <a:p>
            <a:r>
              <a:rPr lang="en-US" dirty="0"/>
              <a:t>Derives the knowledge base (patterns &amp; rules) from the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830BF0-1EF9-435C-8795-B049610B2907}"/>
              </a:ext>
            </a:extLst>
          </p:cNvPr>
          <p:cNvSpPr/>
          <p:nvPr/>
        </p:nvSpPr>
        <p:spPr>
          <a:xfrm>
            <a:off x="4691406" y="3931104"/>
            <a:ext cx="2809188" cy="148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3DFF17-3154-439E-B5CC-CDBE1FF1FB0C}"/>
              </a:ext>
            </a:extLst>
          </p:cNvPr>
          <p:cNvSpPr txBox="1"/>
          <p:nvPr/>
        </p:nvSpPr>
        <p:spPr>
          <a:xfrm>
            <a:off x="2563700" y="4187043"/>
            <a:ext cx="14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93A9D-1C39-4289-B8FF-5055629A9B43}"/>
              </a:ext>
            </a:extLst>
          </p:cNvPr>
          <p:cNvSpPr txBox="1"/>
          <p:nvPr/>
        </p:nvSpPr>
        <p:spPr>
          <a:xfrm>
            <a:off x="2563700" y="4812510"/>
            <a:ext cx="146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70C0"/>
                </a:solidFill>
              </a:rPr>
              <a:t>Labels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AC33A-945B-4636-A02E-D34B4ECB2A36}"/>
              </a:ext>
            </a:extLst>
          </p:cNvPr>
          <p:cNvSpPr txBox="1"/>
          <p:nvPr/>
        </p:nvSpPr>
        <p:spPr>
          <a:xfrm>
            <a:off x="8167147" y="4443178"/>
            <a:ext cx="189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Knowledge 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8F765F-C24A-4B70-AB9F-258E7B2C619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024853" y="4371709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B6803D-EC07-470D-B4E4-0D3C094FBBF8}"/>
              </a:ext>
            </a:extLst>
          </p:cNvPr>
          <p:cNvCxnSpPr/>
          <p:nvPr/>
        </p:nvCxnSpPr>
        <p:spPr>
          <a:xfrm>
            <a:off x="4024853" y="4997176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BF46AF-6F2D-4978-96D4-161525811D8F}"/>
              </a:ext>
            </a:extLst>
          </p:cNvPr>
          <p:cNvCxnSpPr/>
          <p:nvPr/>
        </p:nvCxnSpPr>
        <p:spPr>
          <a:xfrm>
            <a:off x="7500594" y="4660797"/>
            <a:ext cx="666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572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86DD6E-7330-4DE5-8F2D-AAC8A78E0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&amp; Labels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DCC8F9-8B9B-4CE1-BAF0-1B8CDD32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3325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Each training example is associated with a label</a:t>
            </a:r>
          </a:p>
          <a:p>
            <a:pPr lvl="1"/>
            <a:r>
              <a:rPr lang="en-US" dirty="0"/>
              <a:t>A known-good answer</a:t>
            </a:r>
          </a:p>
          <a:p>
            <a:pPr lvl="1"/>
            <a:r>
              <a:rPr lang="en-US" dirty="0"/>
              <a:t>Can be either a numeric value, or a class</a:t>
            </a:r>
          </a:p>
          <a:p>
            <a:pPr lvl="0"/>
            <a:r>
              <a:rPr lang="en-US" dirty="0"/>
              <a:t>Generally we need a large number of examples in the training set</a:t>
            </a:r>
          </a:p>
          <a:p>
            <a:pPr lvl="1"/>
            <a:r>
              <a:rPr lang="en-US" dirty="0"/>
              <a:t>The knowledge model will represent general patterns in the data</a:t>
            </a:r>
          </a:p>
          <a:p>
            <a:pPr lvl="1"/>
            <a:r>
              <a:rPr lang="en-US" dirty="0"/>
              <a:t>Will be able to predict labels for new instances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38ED6-B955-4EBC-B0AA-69FFC916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32" y="4367443"/>
            <a:ext cx="6218459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36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00474-5B35-4C3F-80EA-2BA4E2FDD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Obtain the Training Labels?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3B8F-10A2-449C-9561-315AA9361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43119" cy="4351338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The labels need to be “known-good”</a:t>
            </a:r>
          </a:p>
          <a:p>
            <a:pPr lvl="1"/>
            <a:r>
              <a:rPr lang="en-US" dirty="0"/>
              <a:t>The challenge is to get them in high volume</a:t>
            </a:r>
          </a:p>
          <a:p>
            <a:pPr lvl="0"/>
            <a:r>
              <a:rPr lang="en-US" dirty="0"/>
              <a:t>Labels can come from:</a:t>
            </a:r>
          </a:p>
          <a:p>
            <a:pPr lvl="1"/>
            <a:r>
              <a:rPr lang="en-US" dirty="0"/>
              <a:t>Human expertise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Historical records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Tagged images</a:t>
            </a:r>
          </a:p>
          <a:p>
            <a:pPr lvl="2"/>
            <a:r>
              <a:rPr lang="en-US" dirty="0" err="1">
                <a:solidFill>
                  <a:schemeClr val="tx1"/>
                </a:solidFill>
              </a:rPr>
              <a:t>reCAPTCHA</a:t>
            </a:r>
            <a:endParaRPr lang="en-US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Crowd-sourcing efforts</a:t>
            </a:r>
          </a:p>
          <a:p>
            <a:pPr lvl="1"/>
            <a:r>
              <a:rPr lang="en-US" dirty="0"/>
              <a:t>From the reaction of the environment to experiments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User reaction to recommendations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Winning plays in Chess</a:t>
            </a:r>
          </a:p>
          <a:p>
            <a:endParaRPr lang="en-US" dirty="0"/>
          </a:p>
        </p:txBody>
      </p:sp>
      <p:pic>
        <p:nvPicPr>
          <p:cNvPr id="8" name="Picture 6" descr="Image result for recaptcha">
            <a:extLst>
              <a:ext uri="{FF2B5EF4-FFF2-40B4-BE49-F238E27FC236}">
                <a16:creationId xmlns:a16="http://schemas.microsoft.com/office/drawing/2014/main" id="{5973278F-5E75-4CC1-BACE-00293DFB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67" t="2809" r="7048" b="4070"/>
          <a:stretch/>
        </p:blipFill>
        <p:spPr bwMode="auto">
          <a:xfrm>
            <a:off x="7959296" y="1691461"/>
            <a:ext cx="3064476" cy="448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011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16B-C8EB-4289-8A83-A5308F82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95AC-4A5C-44F1-9005-1BD4B473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Trains model with all available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Provides a predictable model for a given data set</a:t>
            </a:r>
          </a:p>
          <a:p>
            <a:r>
              <a:rPr lang="en-US" dirty="0"/>
              <a:t>Good for developing the algorithm (keeps inputs constant)</a:t>
            </a:r>
          </a:p>
          <a:p>
            <a:r>
              <a:rPr lang="en-US" dirty="0"/>
              <a:t>Does not adapt to new data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8E7D6-D2DF-4EED-ADCB-E7479DF0E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751" y="2309992"/>
            <a:ext cx="5407569" cy="247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16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B16B-C8EB-4289-8A83-A5308F82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295AC-4A5C-44F1-9005-1BD4B473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4336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Breaks the training data into mini-batches</a:t>
            </a:r>
          </a:p>
          <a:p>
            <a:pPr lvl="1"/>
            <a:r>
              <a:rPr lang="en-US" dirty="0"/>
              <a:t>Improves the model incrementally</a:t>
            </a:r>
          </a:p>
          <a:p>
            <a:pPr lvl="1"/>
            <a:r>
              <a:rPr lang="en-US" dirty="0"/>
              <a:t>Provides method for adaptation to new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Just keep training incrementally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with each new mini-batch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Don’t need to re-train with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all the data every time we need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 update</a:t>
            </a:r>
          </a:p>
          <a:p>
            <a:r>
              <a:rPr lang="en-US" dirty="0"/>
              <a:t>The learning rate is </a:t>
            </a:r>
            <a:br>
              <a:rPr lang="en-US" dirty="0"/>
            </a:br>
            <a:r>
              <a:rPr lang="en-US" dirty="0"/>
              <a:t>a key design parameter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9999E-E878-429E-8307-ADFA9E1E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315" y="3073119"/>
            <a:ext cx="5951736" cy="32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24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70D4-106E-4220-9E7E-541B52D4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1E73E-8609-4FC6-AEE4-540CF3008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K-nearest neighbor </a:t>
            </a:r>
          </a:p>
          <a:p>
            <a:r>
              <a:rPr lang="en-US" dirty="0"/>
              <a:t>Neural networks </a:t>
            </a:r>
          </a:p>
          <a:p>
            <a:r>
              <a:rPr lang="en-US" dirty="0"/>
              <a:t>Etc.</a:t>
            </a:r>
          </a:p>
        </p:txBody>
      </p:sp>
      <p:pic>
        <p:nvPicPr>
          <p:cNvPr id="10242" name="Picture 2" descr="Image result for learning algorithm">
            <a:extLst>
              <a:ext uri="{FF2B5EF4-FFF2-40B4-BE49-F238E27FC236}">
                <a16:creationId xmlns:a16="http://schemas.microsoft.com/office/drawing/2014/main" id="{941DE0EF-F581-4093-BAC0-B6676A86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773" y="2141602"/>
            <a:ext cx="4967802" cy="3076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315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3780892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CB9B-74DC-4568-B07A-74E1F38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616A84-BAA0-4428-B41C-D3D0AC104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Predicts the output as a linear combination of the input: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Works well when the output and input are roughly proportional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616A84-BAA0-4428-B41C-D3D0AC104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D74374-3055-4C80-8FC5-94A78DB5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853" y="3506771"/>
            <a:ext cx="4218565" cy="280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E6CF3-5291-477D-A8DD-5CF850EC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463" y="3506771"/>
            <a:ext cx="4361700" cy="28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6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CCA28-CF29-46CE-BCEF-5F608BCD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52143-E802-4BEB-85F7-18BEBA5B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6904"/>
            <a:ext cx="5511414" cy="306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A222F-04F5-41BE-86A3-643C121F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23" y="2556904"/>
            <a:ext cx="4461757" cy="290861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431667-13A8-42CB-81C8-3F6DC8DFB2F1}"/>
              </a:ext>
            </a:extLst>
          </p:cNvPr>
          <p:cNvCxnSpPr>
            <a:cxnSpLocks/>
          </p:cNvCxnSpPr>
          <p:nvPr/>
        </p:nvCxnSpPr>
        <p:spPr>
          <a:xfrm flipV="1">
            <a:off x="7339914" y="2730843"/>
            <a:ext cx="1927654" cy="236014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09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CB9B-74DC-4568-B07A-74E1F38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616A84-BAA0-4428-B41C-D3D0AC1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667"/>
          </a:xfrm>
        </p:spPr>
        <p:txBody>
          <a:bodyPr>
            <a:normAutofit/>
          </a:bodyPr>
          <a:lstStyle/>
          <a:p>
            <a:r>
              <a:rPr lang="en-US" dirty="0"/>
              <a:t>The linear regression model can be extended to multiple input variables by adding more coefficients</a:t>
            </a:r>
          </a:p>
          <a:p>
            <a:endParaRPr lang="en-US" dirty="0"/>
          </a:p>
          <a:p>
            <a:r>
              <a:rPr lang="en-US" dirty="0"/>
              <a:t>If you set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=1</a:t>
            </a:r>
            <a:r>
              <a:rPr lang="en-US" dirty="0"/>
              <a:t>, then you can express it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in matrix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356F98-BDCD-447C-A85C-EB4A6F167AF6}"/>
                  </a:ext>
                </a:extLst>
              </p:cNvPr>
              <p:cNvSpPr/>
              <p:nvPr/>
            </p:nvSpPr>
            <p:spPr>
              <a:xfrm>
                <a:off x="2976073" y="2727407"/>
                <a:ext cx="4675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356F98-BDCD-447C-A85C-EB4A6F16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2727407"/>
                <a:ext cx="4675062" cy="461665"/>
              </a:xfrm>
              <a:prstGeom prst="rect">
                <a:avLst/>
              </a:prstGeom>
              <a:blipFill>
                <a:blip r:embed="rId2"/>
                <a:stretch>
                  <a:fillRect l="-39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71335B-1784-49DB-AB8D-827E52AC0E77}"/>
                  </a:ext>
                </a:extLst>
              </p:cNvPr>
              <p:cNvSpPr/>
              <p:nvPr/>
            </p:nvSpPr>
            <p:spPr>
              <a:xfrm>
                <a:off x="2976073" y="5330817"/>
                <a:ext cx="160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71335B-1784-49DB-AB8D-827E52AC0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5330817"/>
                <a:ext cx="1605824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6DB9F5-4ADD-47BF-992B-605613887431}"/>
                  </a:ext>
                </a:extLst>
              </p:cNvPr>
              <p:cNvSpPr/>
              <p:nvPr/>
            </p:nvSpPr>
            <p:spPr>
              <a:xfrm>
                <a:off x="2976073" y="3703866"/>
                <a:ext cx="1810624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6DB9F5-4ADD-47BF-992B-605613887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3703866"/>
                <a:ext cx="1810624" cy="1100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38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30E4-9883-4552-AB6B-533B3A1A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68EDF-13E5-4DA8-A8FB-04EB1F84B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on shared OneDrive: </a:t>
            </a:r>
            <a:r>
              <a:rPr lang="en-US" u="sng" dirty="0">
                <a:hlinkClick r:id="rId2"/>
              </a:rPr>
              <a:t>Course Materials</a:t>
            </a:r>
            <a:endParaRPr lang="en-US" u="sng" dirty="0"/>
          </a:p>
          <a:p>
            <a:r>
              <a:rPr lang="en-US" dirty="0"/>
              <a:t>New materials posted weekly</a:t>
            </a:r>
          </a:p>
          <a:p>
            <a:r>
              <a:rPr lang="en-US" dirty="0"/>
              <a:t>Includes:</a:t>
            </a:r>
          </a:p>
          <a:p>
            <a:pPr lvl="1"/>
            <a:r>
              <a:rPr lang="en-US" dirty="0"/>
              <a:t>Presentations</a:t>
            </a:r>
          </a:p>
          <a:p>
            <a:pPr lvl="1"/>
            <a:r>
              <a:rPr lang="en-US" dirty="0"/>
              <a:t>Data files</a:t>
            </a:r>
          </a:p>
          <a:p>
            <a:pPr lvl="1"/>
            <a:r>
              <a:rPr lang="en-US" dirty="0"/>
              <a:t>Code samples</a:t>
            </a:r>
          </a:p>
        </p:txBody>
      </p:sp>
    </p:spTree>
    <p:extLst>
      <p:ext uri="{BB962C8B-B14F-4D97-AF65-F5344CB8AC3E}">
        <p14:creationId xmlns:p14="http://schemas.microsoft.com/office/powerpoint/2010/main" val="1164049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EA7-4E0F-49A3-BDCB-D5B4B77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19E6-C1DF-4EEB-94A6-A3D259BD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closed-form solution for the coefficients that minimizes the mean-squared error (MSE) of the prediction w.r.t a series of observations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X</a:t>
            </a:r>
            <a:r>
              <a:rPr lang="en-US" dirty="0"/>
              <a:t> is a matrix with:</a:t>
            </a:r>
          </a:p>
          <a:p>
            <a:pPr lvl="1"/>
            <a:r>
              <a:rPr lang="en-US" dirty="0"/>
              <a:t>One column of ones</a:t>
            </a:r>
          </a:p>
          <a:p>
            <a:pPr lvl="1"/>
            <a:r>
              <a:rPr lang="en-US" dirty="0"/>
              <a:t>One column per variable</a:t>
            </a:r>
          </a:p>
          <a:p>
            <a:pPr lvl="1"/>
            <a:r>
              <a:rPr lang="en-US" dirty="0"/>
              <a:t>One row per data example</a:t>
            </a:r>
          </a:p>
          <a:p>
            <a:r>
              <a:rPr lang="en-US" i="1" dirty="0"/>
              <a:t>y</a:t>
            </a:r>
            <a:r>
              <a:rPr lang="en-US" dirty="0"/>
              <a:t> is a vector with one label per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37673-8040-42CB-B719-78A7E040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24" y="2945104"/>
            <a:ext cx="3331216" cy="5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98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F030-56E4-45DD-802B-E35DF52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Normal Equations with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84C1-F0AE-4469-86D6-39C71ED3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9275" y="5750698"/>
            <a:ext cx="4757609" cy="8759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See VehiclePrice_LinearRegression_1Var_1.py</a:t>
            </a:r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56E71-4F4C-43DB-86B2-6EC69C39D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24550" cy="422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4DEF5-CCE7-4F75-8DA9-03A3661D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84" y="4831750"/>
            <a:ext cx="4991100" cy="20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572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BD26-078B-4B2A-AFFA-1E546A15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One-Variable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DC05-E102-4E32-BF12-3117D772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2535" cy="4351338"/>
          </a:xfrm>
        </p:spPr>
        <p:txBody>
          <a:bodyPr>
            <a:normAutofit/>
          </a:bodyPr>
          <a:lstStyle/>
          <a:p>
            <a:r>
              <a:rPr lang="en-US" dirty="0"/>
              <a:t>To make sure the regression model is correct, we can plot the trendline over the scatterplot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See VehiclePrice_LinearRegression_1Var_2.py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82029-4F25-47CE-B858-C6B31B4A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549" y="2155439"/>
            <a:ext cx="5275451" cy="4021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1EA6D-E7C6-4FE4-8E99-E2538536C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29" y="3324891"/>
            <a:ext cx="6543675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927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Solve the Normal Equations to compute a linear-fit model for price vs. odometer of the form:  </a:t>
            </a:r>
            <a:r>
              <a:rPr lang="en-US" i="1" dirty="0"/>
              <a:t>y = m*x + b</a:t>
            </a:r>
            <a:r>
              <a:rPr lang="en-US" dirty="0"/>
              <a:t>, where </a:t>
            </a:r>
            <a:r>
              <a:rPr lang="en-US" i="1" dirty="0"/>
              <a:t>x</a:t>
            </a:r>
            <a:r>
              <a:rPr lang="en-US" dirty="0"/>
              <a:t> is the vector of odometer values, and </a:t>
            </a:r>
            <a:r>
              <a:rPr lang="en-US" i="1" dirty="0"/>
              <a:t>y</a:t>
            </a:r>
            <a:r>
              <a:rPr lang="en-US" dirty="0"/>
              <a:t> is the vector of prices.  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should be a single coefficient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should be a single value for the intersection</a:t>
            </a:r>
          </a:p>
          <a:p>
            <a:pPr lvl="0"/>
            <a:r>
              <a:rPr lang="en-US" dirty="0"/>
              <a:t>Plot the scatterplot of price vs. odometer, </a:t>
            </a:r>
            <a:br>
              <a:rPr lang="en-US" dirty="0"/>
            </a:br>
            <a:r>
              <a:rPr lang="en-US" dirty="0"/>
              <a:t>with the best fit trendline on top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5240-2E6F-4951-8791-6711A3B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19" y="3220567"/>
            <a:ext cx="4272992" cy="3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62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202-39BC-4C22-BE1A-CA739823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E7148-AB81-4363-AA6D-ECDDBD72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trendline on top of a boxplot</a:t>
            </a:r>
          </a:p>
          <a:p>
            <a:pPr lvl="1"/>
            <a:r>
              <a:rPr lang="en-US" dirty="0"/>
              <a:t>Hint: need to manipulate the x values to align (they have a different scale)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54FB7-4A84-4622-B8BD-ECFF3C4A7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591" y="2819777"/>
            <a:ext cx="6860188" cy="384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393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202-39BC-4C22-BE1A-CA739823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6F5A8-C2B6-43CA-B43B-43DA0EA2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525" y="1505337"/>
            <a:ext cx="883539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07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2804</Words>
  <Application>Microsoft Office PowerPoint</Application>
  <PresentationFormat>Widescreen</PresentationFormat>
  <Paragraphs>556</Paragraphs>
  <Slides>96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Courier New</vt:lpstr>
      <vt:lpstr>Intel Clear</vt:lpstr>
      <vt:lpstr>Office Theme</vt:lpstr>
      <vt:lpstr>Introduction to Artificial Intelligence Group 1 Week 1</vt:lpstr>
      <vt:lpstr>Introductions</vt:lpstr>
      <vt:lpstr>Juan Carlos Rojas</vt:lpstr>
      <vt:lpstr>Assistant: Edward Sánchez</vt:lpstr>
      <vt:lpstr>Participant Affiliations</vt:lpstr>
      <vt:lpstr>Class Logistics</vt:lpstr>
      <vt:lpstr>WiFi</vt:lpstr>
      <vt:lpstr>Class Methodology</vt:lpstr>
      <vt:lpstr>Course Materials</vt:lpstr>
      <vt:lpstr>Homework Submissions</vt:lpstr>
      <vt:lpstr>Evaluation</vt:lpstr>
      <vt:lpstr>References</vt:lpstr>
      <vt:lpstr>References</vt:lpstr>
      <vt:lpstr>Schedule</vt:lpstr>
      <vt:lpstr>Agenda for Week 1</vt:lpstr>
      <vt:lpstr>Overview of Artificial Intelligence</vt:lpstr>
      <vt:lpstr>What is Artificial Intelligence?</vt:lpstr>
      <vt:lpstr>Why Use Artificial Intelligence?</vt:lpstr>
      <vt:lpstr>Some Applications of AI</vt:lpstr>
      <vt:lpstr>History of AI</vt:lpstr>
      <vt:lpstr>History of AI</vt:lpstr>
      <vt:lpstr>Python Basics</vt:lpstr>
      <vt:lpstr>Creating and Running Python Programs</vt:lpstr>
      <vt:lpstr>Creating and Running Python Programs</vt:lpstr>
      <vt:lpstr>Loops</vt:lpstr>
      <vt:lpstr>Lists</vt:lpstr>
      <vt:lpstr>Dictionaries</vt:lpstr>
      <vt:lpstr>Practice 1</vt:lpstr>
      <vt:lpstr>Plotting with Matplotlib</vt:lpstr>
      <vt:lpstr>Practice 2</vt:lpstr>
      <vt:lpstr>AI Approaches and Methods</vt:lpstr>
      <vt:lpstr>Common Approaches to AI</vt:lpstr>
      <vt:lpstr>Rules-Based AI</vt:lpstr>
      <vt:lpstr>Exhaustive Search</vt:lpstr>
      <vt:lpstr>Heuristic Rules</vt:lpstr>
      <vt:lpstr>Genetic Algorithms</vt:lpstr>
      <vt:lpstr>Expert Systems</vt:lpstr>
      <vt:lpstr>Rational Agents</vt:lpstr>
      <vt:lpstr>NumPy &amp; Pandas</vt:lpstr>
      <vt:lpstr>NumPy</vt:lpstr>
      <vt:lpstr>NumPy Array Creation</vt:lpstr>
      <vt:lpstr>NumPy Matrix Operations</vt:lpstr>
      <vt:lpstr>NumPy Matrix Operations</vt:lpstr>
      <vt:lpstr>NumPy Matrix Operations</vt:lpstr>
      <vt:lpstr>Practice 3</vt:lpstr>
      <vt:lpstr>Pandas Dataframes</vt:lpstr>
      <vt:lpstr>Creating a Dataframe</vt:lpstr>
      <vt:lpstr>Accessing Columns</vt:lpstr>
      <vt:lpstr>Deriving Columns</vt:lpstr>
      <vt:lpstr>Reading from a CSV File</vt:lpstr>
      <vt:lpstr>Dataframe Info</vt:lpstr>
      <vt:lpstr>Practice 4</vt:lpstr>
      <vt:lpstr>Break</vt:lpstr>
      <vt:lpstr>Machine Learning</vt:lpstr>
      <vt:lpstr>Machine Learning</vt:lpstr>
      <vt:lpstr>Learning Models</vt:lpstr>
      <vt:lpstr>Inference Engine</vt:lpstr>
      <vt:lpstr>Instance-Based Learning</vt:lpstr>
      <vt:lpstr>Model-Based Learning</vt:lpstr>
      <vt:lpstr>Advantages of Machine Learning</vt:lpstr>
      <vt:lpstr>Advantages of Machine Learning</vt:lpstr>
      <vt:lpstr>Advantages of Machine Learning</vt:lpstr>
      <vt:lpstr>Types of Estimation</vt:lpstr>
      <vt:lpstr>Regression</vt:lpstr>
      <vt:lpstr>Classification</vt:lpstr>
      <vt:lpstr>PowerPoint Presentation</vt:lpstr>
      <vt:lpstr>Exploring Data</vt:lpstr>
      <vt:lpstr>The Vehicle Price Dataset</vt:lpstr>
      <vt:lpstr>Reading the Dataset</vt:lpstr>
      <vt:lpstr>Exploring the Dataset</vt:lpstr>
      <vt:lpstr>Exploring Numerical Columns</vt:lpstr>
      <vt:lpstr>Practice 5</vt:lpstr>
      <vt:lpstr>Exploring Relationships</vt:lpstr>
      <vt:lpstr>Practice 6</vt:lpstr>
      <vt:lpstr>Exploring Categorical Columns</vt:lpstr>
      <vt:lpstr>Exploring Relationships w.r.t Categorical</vt:lpstr>
      <vt:lpstr>Exploring Relationships w.r.t Numerical,  Take Two</vt:lpstr>
      <vt:lpstr>Exploring Relationships w.r.t Numerical,  Take Two</vt:lpstr>
      <vt:lpstr>Supervised Machine Learning</vt:lpstr>
      <vt:lpstr>Supervised Machine Learning Model</vt:lpstr>
      <vt:lpstr>Training Data &amp; Labels</vt:lpstr>
      <vt:lpstr>How to Obtain the Training Labels?</vt:lpstr>
      <vt:lpstr>Batch Learning</vt:lpstr>
      <vt:lpstr>Incremental Learning</vt:lpstr>
      <vt:lpstr>Machine Learning Algorithms</vt:lpstr>
      <vt:lpstr>Linear Regression</vt:lpstr>
      <vt:lpstr>Linear Regression Model</vt:lpstr>
      <vt:lpstr>Linear Regression Examples</vt:lpstr>
      <vt:lpstr>Multivariate Linear Regression</vt:lpstr>
      <vt:lpstr>The Normal Equations</vt:lpstr>
      <vt:lpstr>Solving the Normal Equations with NumPy Arrays</vt:lpstr>
      <vt:lpstr>Viewing One-Variable Regression</vt:lpstr>
      <vt:lpstr>Practice 7</vt:lpstr>
      <vt:lpstr>Extra Challenge</vt:lpstr>
      <vt:lpstr>Extra Challenge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1</dc:title>
  <dc:creator>Rojas, Juan Carlos</dc:creator>
  <cp:lastModifiedBy>Rojas, Juan Carlos</cp:lastModifiedBy>
  <cp:revision>46</cp:revision>
  <dcterms:created xsi:type="dcterms:W3CDTF">2019-05-16T20:43:44Z</dcterms:created>
  <dcterms:modified xsi:type="dcterms:W3CDTF">2019-05-16T22:20:52Z</dcterms:modified>
</cp:coreProperties>
</file>